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</p:sldMasterIdLst>
  <p:notesMasterIdLst>
    <p:notesMasterId r:id="rId12"/>
  </p:notesMasterIdLst>
  <p:handoutMasterIdLst>
    <p:handoutMasterId r:id="rId13"/>
  </p:handoutMasterIdLst>
  <p:sldIdLst>
    <p:sldId id="2146849571" r:id="rId6"/>
    <p:sldId id="2146849572" r:id="rId7"/>
    <p:sldId id="2146849573" r:id="rId8"/>
    <p:sldId id="2146849574" r:id="rId9"/>
    <p:sldId id="2146849575" r:id="rId10"/>
    <p:sldId id="2146849589" r:id="rId11"/>
  </p:sldIdLst>
  <p:sldSz cx="12192000" cy="6858000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44"/>
    <a:srgbClr val="90C421"/>
    <a:srgbClr val="0A99D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4051EF-E6E8-5B5A-F651-C43920BD9D9A}" v="2" dt="2025-12-10T04:50:56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150" autoAdjust="0"/>
  </p:normalViewPr>
  <p:slideViewPr>
    <p:cSldViewPr snapToGrid="0">
      <p:cViewPr varScale="1">
        <p:scale>
          <a:sx n="106" d="100"/>
          <a:sy n="106" d="100"/>
        </p:scale>
        <p:origin x="1336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karashi Sanae" userId="S::sanae.ikarashi@greein.co.jp::66a1993a-4817-41cd-9fdc-62a53ca03989" providerId="AD" clId="Web-{954051EF-E6E8-5B5A-F651-C43920BD9D9A}"/>
    <pc:docChg chg="modSld">
      <pc:chgData name="Ikarashi Sanae" userId="S::sanae.ikarashi@greein.co.jp::66a1993a-4817-41cd-9fdc-62a53ca03989" providerId="AD" clId="Web-{954051EF-E6E8-5B5A-F651-C43920BD9D9A}" dt="2025-12-10T04:50:56.962" v="1" actId="1076"/>
      <pc:docMkLst>
        <pc:docMk/>
      </pc:docMkLst>
      <pc:sldChg chg="modSp">
        <pc:chgData name="Ikarashi Sanae" userId="S::sanae.ikarashi@greein.co.jp::66a1993a-4817-41cd-9fdc-62a53ca03989" providerId="AD" clId="Web-{954051EF-E6E8-5B5A-F651-C43920BD9D9A}" dt="2025-12-10T04:50:56.962" v="1" actId="1076"/>
        <pc:sldMkLst>
          <pc:docMk/>
          <pc:sldMk cId="126138036" sldId="2146849574"/>
        </pc:sldMkLst>
        <pc:picChg chg="mod">
          <ac:chgData name="Ikarashi Sanae" userId="S::sanae.ikarashi@greein.co.jp::66a1993a-4817-41cd-9fdc-62a53ca03989" providerId="AD" clId="Web-{954051EF-E6E8-5B5A-F651-C43920BD9D9A}" dt="2025-12-10T04:50:56.962" v="1" actId="1076"/>
          <ac:picMkLst>
            <pc:docMk/>
            <pc:sldMk cId="126138036" sldId="2146849574"/>
            <ac:picMk id="5" creationId="{32AA9750-C0D1-4C34-B04E-43F67E6A516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EC9359B-0D3C-9F58-CBA6-5551AE212B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E6378C6-BD48-AC90-5862-A283A0CAE3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4ECB189-9E05-F301-3B55-A3A02C8B58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EB9479-63D8-76F1-2A3F-8EBB36DDDF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E9FB2-7931-574F-9BAE-A4AB887A9F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81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311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94740-E7A4-D34D-AA06-650C696C2A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776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66060-C3FE-73BB-E4A9-97D385A48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874C89-9EED-35FF-CDA5-7F8F4809B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1EB7DEB-5C96-0D37-4280-1F37728EB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24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990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A8E0B-5233-7BE6-7916-6ED6C6204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EDEFAE-5D13-2DA9-6FF3-9529E47F0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14108F0-D182-2EF5-C1D0-767AD269B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33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7ED207B-1D25-2EB1-202B-69F4361A34EC}"/>
              </a:ext>
            </a:extLst>
          </p:cNvPr>
          <p:cNvSpPr/>
          <p:nvPr userDrawn="1"/>
        </p:nvSpPr>
        <p:spPr>
          <a:xfrm>
            <a:off x="0" y="15965"/>
            <a:ext cx="12192000" cy="6858000"/>
          </a:xfrm>
          <a:prstGeom prst="rect">
            <a:avLst/>
          </a:prstGeom>
          <a:solidFill>
            <a:srgbClr val="90C4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96137506-11C0-B3B2-898A-F67ED33F3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4686226" y="-252806"/>
            <a:ext cx="8386546" cy="877896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BFC94F9-A0C1-7E25-0307-78A7A28D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58" y="2798634"/>
            <a:ext cx="10181083" cy="6463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E957CD9-F955-09AF-9E2B-75B9B4302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458" y="4464167"/>
            <a:ext cx="5090542" cy="13024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kumimoji="1" lang="en-US" altLang="ja-JP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C51C2C-B28C-B752-6AC9-46BCDB6E91C5}"/>
              </a:ext>
            </a:extLst>
          </p:cNvPr>
          <p:cNvSpPr txBox="1"/>
          <p:nvPr userDrawn="1"/>
        </p:nvSpPr>
        <p:spPr>
          <a:xfrm>
            <a:off x="1005458" y="3767346"/>
            <a:ext cx="3047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グリーン株式会社</a:t>
            </a:r>
          </a:p>
        </p:txBody>
      </p:sp>
    </p:spTree>
    <p:extLst>
      <p:ext uri="{BB962C8B-B14F-4D97-AF65-F5344CB8AC3E}">
        <p14:creationId xmlns:p14="http://schemas.microsoft.com/office/powerpoint/2010/main" val="3673830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06454A-DEDD-4F2A-3D97-C12AD793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2011"/>
            <a:ext cx="10181083" cy="382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FEC4228-3FB2-0DC5-1DC6-4623AFE8FF98}"/>
              </a:ext>
            </a:extLst>
          </p:cNvPr>
          <p:cNvSpPr/>
          <p:nvPr userDrawn="1"/>
        </p:nvSpPr>
        <p:spPr>
          <a:xfrm flipV="1">
            <a:off x="3" y="368082"/>
            <a:ext cx="584197" cy="118678"/>
          </a:xfrm>
          <a:prstGeom prst="rect">
            <a:avLst/>
          </a:prstGeom>
          <a:gradFill flip="none" rotWithShape="1">
            <a:gsLst>
              <a:gs pos="88000">
                <a:srgbClr val="90C421"/>
              </a:gs>
              <a:gs pos="0">
                <a:srgbClr val="009944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D8BC21D4-7E3C-9A70-D1CE-7AC0FC51B5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754" y="281973"/>
            <a:ext cx="1126233" cy="290897"/>
          </a:xfrm>
          <a:prstGeom prst="rect">
            <a:avLst/>
          </a:prstGeom>
        </p:spPr>
      </p:pic>
      <p:sp>
        <p:nvSpPr>
          <p:cNvPr id="14" name="字幕 2">
            <a:extLst>
              <a:ext uri="{FF2B5EF4-FFF2-40B4-BE49-F238E27FC236}">
                <a16:creationId xmlns:a16="http://schemas.microsoft.com/office/drawing/2014/main" id="{B840D412-D14E-1555-8030-EDD9F9532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512" y="656503"/>
            <a:ext cx="11504299" cy="1302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テキスト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45423A-E754-5650-6271-93CC1C684259}"/>
              </a:ext>
            </a:extLst>
          </p:cNvPr>
          <p:cNvSpPr txBox="1"/>
          <p:nvPr userDrawn="1"/>
        </p:nvSpPr>
        <p:spPr>
          <a:xfrm>
            <a:off x="10471176" y="6406750"/>
            <a:ext cx="1482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Confidential</a:t>
            </a:r>
            <a:endParaRPr kumimoji="1" lang="ja-JP" altLang="en-US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861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セクション見出し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26F099-30C5-456B-B69C-8E32C4754CF3}"/>
              </a:ext>
            </a:extLst>
          </p:cNvPr>
          <p:cNvSpPr/>
          <p:nvPr userDrawn="1"/>
        </p:nvSpPr>
        <p:spPr>
          <a:xfrm>
            <a:off x="0" y="1837944"/>
            <a:ext cx="12192000" cy="2807208"/>
          </a:xfrm>
          <a:prstGeom prst="rect">
            <a:avLst/>
          </a:prstGeom>
          <a:gradFill>
            <a:gsLst>
              <a:gs pos="49000">
                <a:srgbClr val="90C421"/>
              </a:gs>
              <a:gs pos="100000">
                <a:srgbClr val="009944"/>
              </a:gs>
              <a:gs pos="0">
                <a:srgbClr val="92D050"/>
              </a:gs>
              <a:gs pos="100000">
                <a:srgbClr val="009944"/>
              </a:gs>
              <a:gs pos="100000">
                <a:srgbClr val="00994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pic>
        <p:nvPicPr>
          <p:cNvPr id="8" name="図 7" descr="写真と文字の加工写真&#10;&#10;低い精度で自動的に生成された説明">
            <a:extLst>
              <a:ext uri="{FF2B5EF4-FFF2-40B4-BE49-F238E27FC236}">
                <a16:creationId xmlns:a16="http://schemas.microsoft.com/office/drawing/2014/main" id="{57051774-6971-408A-A8F9-7231D448D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9452" y="1837945"/>
            <a:ext cx="5153025" cy="280720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3712A0D-886C-43D2-95CD-950ED124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4" y="2047747"/>
            <a:ext cx="7445503" cy="2387600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466D4F0-0226-4124-9C2E-187E7B88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481" y="4907756"/>
            <a:ext cx="9144000" cy="16557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/>
              <a:t>マスター字幕の書式設定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9928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7ED207B-1D25-2EB1-202B-69F4361A34EC}"/>
              </a:ext>
            </a:extLst>
          </p:cNvPr>
          <p:cNvSpPr/>
          <p:nvPr userDrawn="1"/>
        </p:nvSpPr>
        <p:spPr>
          <a:xfrm>
            <a:off x="0" y="15965"/>
            <a:ext cx="12192000" cy="6858000"/>
          </a:xfrm>
          <a:prstGeom prst="rect">
            <a:avLst/>
          </a:prstGeom>
          <a:solidFill>
            <a:srgbClr val="90C4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96137506-11C0-B3B2-898A-F67ED33F3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4686225" y="-252807"/>
            <a:ext cx="8386547" cy="877896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BFC94F9-A0C1-7E25-0307-78A7A28D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59" y="2798635"/>
            <a:ext cx="10181083" cy="6463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E957CD9-F955-09AF-9E2B-75B9B4302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458" y="4464169"/>
            <a:ext cx="5090543" cy="13024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kumimoji="1" lang="en-US" altLang="ja-JP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C51C2C-B28C-B752-6AC9-46BCDB6E91C5}"/>
              </a:ext>
            </a:extLst>
          </p:cNvPr>
          <p:cNvSpPr txBox="1"/>
          <p:nvPr userDrawn="1"/>
        </p:nvSpPr>
        <p:spPr>
          <a:xfrm>
            <a:off x="1005458" y="3767346"/>
            <a:ext cx="304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グリーン株式会社</a:t>
            </a:r>
          </a:p>
        </p:txBody>
      </p:sp>
    </p:spTree>
    <p:extLst>
      <p:ext uri="{BB962C8B-B14F-4D97-AF65-F5344CB8AC3E}">
        <p14:creationId xmlns:p14="http://schemas.microsoft.com/office/powerpoint/2010/main" val="3065097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06454A-DEDD-4F2A-3D97-C12AD793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32012"/>
            <a:ext cx="10181083" cy="382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FEC4228-3FB2-0DC5-1DC6-4623AFE8FF98}"/>
              </a:ext>
            </a:extLst>
          </p:cNvPr>
          <p:cNvSpPr/>
          <p:nvPr userDrawn="1"/>
        </p:nvSpPr>
        <p:spPr>
          <a:xfrm flipV="1">
            <a:off x="4" y="368082"/>
            <a:ext cx="584197" cy="118679"/>
          </a:xfrm>
          <a:prstGeom prst="rect">
            <a:avLst/>
          </a:prstGeom>
          <a:gradFill flip="none" rotWithShape="1">
            <a:gsLst>
              <a:gs pos="88000">
                <a:srgbClr val="90C421"/>
              </a:gs>
              <a:gs pos="0">
                <a:srgbClr val="009944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pic>
        <p:nvPicPr>
          <p:cNvPr id="11" name="図 10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D8BC21D4-7E3C-9A70-D1CE-7AC0FC51B5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756" y="281974"/>
            <a:ext cx="1126233" cy="290897"/>
          </a:xfrm>
          <a:prstGeom prst="rect">
            <a:avLst/>
          </a:prstGeom>
        </p:spPr>
      </p:pic>
      <p:sp>
        <p:nvSpPr>
          <p:cNvPr id="14" name="字幕 2">
            <a:extLst>
              <a:ext uri="{FF2B5EF4-FFF2-40B4-BE49-F238E27FC236}">
                <a16:creationId xmlns:a16="http://schemas.microsoft.com/office/drawing/2014/main" id="{B840D412-D14E-1555-8030-EDD9F9532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513" y="656505"/>
            <a:ext cx="11504299" cy="1302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/>
              <a:t>テキスト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45423A-E754-5650-6271-93CC1C684259}"/>
              </a:ext>
            </a:extLst>
          </p:cNvPr>
          <p:cNvSpPr txBox="1"/>
          <p:nvPr userDrawn="1"/>
        </p:nvSpPr>
        <p:spPr>
          <a:xfrm>
            <a:off x="10471177" y="6406751"/>
            <a:ext cx="1482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Confidential</a:t>
            </a:r>
            <a:endParaRPr kumimoji="1" lang="ja-JP" altLang="en-US" sz="140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164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2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80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44425-0DB5-334F-2EC2-F371ABCE3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DC41-B96B-2404-4AC8-AE1D5926C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" y="2047747"/>
            <a:ext cx="7010400" cy="2387600"/>
          </a:xfrm>
        </p:spPr>
        <p:txBody>
          <a:bodyPr/>
          <a:lstStyle/>
          <a:p>
            <a:pPr algn="ctr"/>
            <a:r>
              <a:rPr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7. </a:t>
            </a:r>
            <a:r>
              <a:rPr lang="ja-JP" altLang="en-US" b="1" dirty="0">
                <a:ea typeface="Meiryo UI" panose="020B0604030504040204" pitchFamily="50" charset="-128"/>
              </a:rPr>
              <a:t>販売価格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7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49E87-F378-3549-E18E-F9F5B569D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22BC43-E6A2-67DD-DC44-1BC88E2D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5864"/>
            <a:ext cx="10181083" cy="382675"/>
          </a:xfrm>
        </p:spPr>
        <p:txBody>
          <a:bodyPr/>
          <a:lstStyle/>
          <a:p>
            <a:r>
              <a:rPr kumimoji="1"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ハードウェア（希望小売価格）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C57A612-0E2A-3170-86F3-C90226565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873" y="715772"/>
            <a:ext cx="11504299" cy="871851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通信端末であるゲートウェイと、オプション品であるセンサーで構成されます。　　　　　　　　　　　　　　　　　　　　　　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ゲートウェイ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台にアナログセンサー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つ、デジタルセンサー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つ、合計で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つのセンサーの接続が可能です。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9A5CEF-F06D-C19D-FBDD-098D7A6D7B61}"/>
              </a:ext>
            </a:extLst>
          </p:cNvPr>
          <p:cNvSpPr txBox="1"/>
          <p:nvPr/>
        </p:nvSpPr>
        <p:spPr>
          <a:xfrm>
            <a:off x="484620" y="6146637"/>
            <a:ext cx="8663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（注記）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１）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CO2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センサー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を接続する場合は専用の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AC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アダプター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が必要となります。</a:t>
            </a:r>
            <a:b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２）別途、物量に応じた発送手数料が発生します。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EAB69C5-68DE-D195-93C5-3A3D7B3F1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77" y="1343762"/>
            <a:ext cx="10305646" cy="46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2158E-2C10-9CC2-9B45-90ECC2569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4F580F-DD57-F52A-77CB-750E9A91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1906"/>
            <a:ext cx="10181083" cy="382675"/>
          </a:xfrm>
        </p:spPr>
        <p:txBody>
          <a:bodyPr/>
          <a:lstStyle/>
          <a:p>
            <a:r>
              <a:rPr kumimoji="1"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接続料・クラウド利用料・アプリケーションサービス利用料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232419-C7E1-7630-64DA-ED20D411EE72}"/>
              </a:ext>
            </a:extLst>
          </p:cNvPr>
          <p:cNvSpPr txBox="1"/>
          <p:nvPr/>
        </p:nvSpPr>
        <p:spPr>
          <a:xfrm>
            <a:off x="966956" y="5647926"/>
            <a:ext cx="73439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（注記）</a:t>
            </a:r>
            <a:b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２）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フィールドまでのご契約の場合、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契約あたり上記料金となります。</a:t>
            </a:r>
            <a:b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※101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フィールド以上で活用される場合は別途ご相談させてください。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月現在）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742D39-0CE9-2E5B-EC1A-612CAF63D68E}"/>
              </a:ext>
            </a:extLst>
          </p:cNvPr>
          <p:cNvSpPr txBox="1"/>
          <p:nvPr/>
        </p:nvSpPr>
        <p:spPr>
          <a:xfrm>
            <a:off x="906305" y="2794406"/>
            <a:ext cx="7343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（注記）</a:t>
            </a:r>
            <a:b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１）接続料金に限り、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年間で最大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ヶ月分の農閑期割引を適用することが可能となります。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月現在）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B710EDF-E00D-58A9-1F01-247A1B7E8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00" y="1067395"/>
            <a:ext cx="10047482" cy="161067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8D65DB1-4DAD-45E5-51E6-DEA1F93E8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76" y="3393321"/>
            <a:ext cx="10181084" cy="22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9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4D769C-1AAC-6DBE-5F37-ECA8BE5A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7948"/>
            <a:ext cx="10181083" cy="382675"/>
          </a:xfrm>
        </p:spPr>
        <p:txBody>
          <a:bodyPr/>
          <a:lstStyle/>
          <a:p>
            <a:r>
              <a:rPr kumimoji="1"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見積例（露地</a:t>
            </a:r>
            <a:r>
              <a:rPr kumimoji="1"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kumimoji="1"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セットタイプ）</a:t>
            </a:r>
          </a:p>
        </p:txBody>
      </p:sp>
      <p:pic>
        <p:nvPicPr>
          <p:cNvPr id="7" name="図 6" descr="屋外, グリーン, 座る, 草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A321423-6AC1-F600-1E6F-6F0230178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555" y="1165183"/>
            <a:ext cx="4395347" cy="29073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032A50-78E7-213A-873F-9C1FDDE3C5C9}"/>
              </a:ext>
            </a:extLst>
          </p:cNvPr>
          <p:cNvSpPr txBox="1"/>
          <p:nvPr/>
        </p:nvSpPr>
        <p:spPr>
          <a:xfrm>
            <a:off x="3915237" y="4539397"/>
            <a:ext cx="353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総額　</a:t>
            </a:r>
            <a:r>
              <a: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304,590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円（税込）　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2AA9750-C0D1-4C34-B04E-43F67E6A5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165183"/>
            <a:ext cx="6611273" cy="321989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C4831F-2C46-FBD9-1682-C7342A9C9C1C}"/>
              </a:ext>
            </a:extLst>
          </p:cNvPr>
          <p:cNvSpPr txBox="1"/>
          <p:nvPr/>
        </p:nvSpPr>
        <p:spPr>
          <a:xfrm>
            <a:off x="609600" y="5093822"/>
            <a:ext cx="6611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※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商品の納品に際し、別途、送料が発生します。</a:t>
            </a:r>
            <a:endParaRPr lang="en-US" altLang="ja-JP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5CBD5-E4A6-6D43-49CB-0F9042642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053408-2CFC-E60B-91DC-0AA16551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7948"/>
            <a:ext cx="10181083" cy="382675"/>
          </a:xfrm>
        </p:spPr>
        <p:txBody>
          <a:bodyPr/>
          <a:lstStyle/>
          <a:p>
            <a:r>
              <a:rPr kumimoji="1"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見積例　（</a:t>
            </a:r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施設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kumimoji="1"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セットタイプ）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EFD9DB-CF34-83AA-F718-5B18514921D6}"/>
              </a:ext>
            </a:extLst>
          </p:cNvPr>
          <p:cNvSpPr txBox="1"/>
          <p:nvPr/>
        </p:nvSpPr>
        <p:spPr>
          <a:xfrm>
            <a:off x="3685310" y="4965287"/>
            <a:ext cx="369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総額　</a:t>
            </a:r>
            <a:r>
              <a: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372,130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円（税込）</a:t>
            </a:r>
          </a:p>
        </p:txBody>
      </p:sp>
      <p:pic>
        <p:nvPicPr>
          <p:cNvPr id="12" name="図 11" descr="屋内, テーブル, 人, 建物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22FAB95-FF8E-D7DE-BB60-8EC71595D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181" y="1210307"/>
            <a:ext cx="4365100" cy="28873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B2B4271-A14E-7B32-534C-BBA7BCFAD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46697"/>
            <a:ext cx="6649379" cy="368668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16BEA7-C686-1BF6-CE9F-D8BED965E8BC}"/>
              </a:ext>
            </a:extLst>
          </p:cNvPr>
          <p:cNvSpPr txBox="1"/>
          <p:nvPr/>
        </p:nvSpPr>
        <p:spPr>
          <a:xfrm>
            <a:off x="609600" y="5526637"/>
            <a:ext cx="6649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※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商品の納品に際し、別途、送料が発生します。</a:t>
            </a:r>
            <a:endParaRPr lang="en-US" altLang="ja-JP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3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CBFA2-5DE4-3187-5A66-C9CB5EA39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029BAC-231E-BF12-5C59-8BDAF898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07949"/>
            <a:ext cx="10181083" cy="382675"/>
          </a:xfrm>
        </p:spPr>
        <p:txBody>
          <a:bodyPr/>
          <a:lstStyle/>
          <a:p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見積例（水稲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セットタイプ）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47431B-EAAE-3403-A0FF-2E6518AFE7BD}"/>
              </a:ext>
            </a:extLst>
          </p:cNvPr>
          <p:cNvSpPr txBox="1"/>
          <p:nvPr/>
        </p:nvSpPr>
        <p:spPr>
          <a:xfrm>
            <a:off x="3915238" y="4770308"/>
            <a:ext cx="353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総額　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330,770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円（税込）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3ABCE0A-89F6-10C3-1F65-FD14DF006EB6}"/>
              </a:ext>
            </a:extLst>
          </p:cNvPr>
          <p:cNvSpPr txBox="1"/>
          <p:nvPr/>
        </p:nvSpPr>
        <p:spPr>
          <a:xfrm>
            <a:off x="314038" y="5324734"/>
            <a:ext cx="6977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游ゴシック" panose="02110004020202020204"/>
                <a:ea typeface="游ゴシック" panose="020B0400000000000000" pitchFamily="50" charset="-128"/>
                <a:cs typeface="Arial"/>
                <a:sym typeface="Arial"/>
              </a:rPr>
              <a:t>※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游ゴシック" panose="02110004020202020204"/>
                <a:ea typeface="游ゴシック" panose="020B0400000000000000" pitchFamily="50" charset="-128"/>
                <a:cs typeface="Arial"/>
                <a:sym typeface="Arial"/>
              </a:rPr>
              <a:t>商品の納品に際し、別途送料が発生します。</a:t>
            </a:r>
            <a:endParaRPr lang="en-US" altLang="ja-JP" b="1" dirty="0">
              <a:solidFill>
                <a:prstClr val="black">
                  <a:lumMod val="65000"/>
                  <a:lumOff val="35000"/>
                </a:prstClr>
              </a:solidFill>
              <a:latin typeface="游ゴシック" panose="02110004020202020204"/>
              <a:ea typeface="游ゴシック" panose="020B0400000000000000" pitchFamily="50" charset="-128"/>
              <a:cs typeface="Arial"/>
              <a:sym typeface="Arial"/>
            </a:endParaRPr>
          </a:p>
        </p:txBody>
      </p:sp>
      <p:pic>
        <p:nvPicPr>
          <p:cNvPr id="4" name="図 3" descr="砂浜に並んでいる&#10;&#10;低い精度で自動的に生成された説明">
            <a:extLst>
              <a:ext uri="{FF2B5EF4-FFF2-40B4-BE49-F238E27FC236}">
                <a16:creationId xmlns:a16="http://schemas.microsoft.com/office/drawing/2014/main" id="{D96405ED-194F-786F-A20A-D663342AC8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355" y="1100530"/>
            <a:ext cx="4304035" cy="36689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17E24E2-3DC9-D944-C2EF-F71E2108E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39" y="1128237"/>
            <a:ext cx="6977100" cy="36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96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ペーパー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5_Office テーマ">
  <a:themeElements>
    <a:clrScheme name="ペーパー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fe4140-f5fc-4447-a553-ea368c76105c" xsi:nil="true"/>
    <lcf76f155ced4ddcb4097134ff3c332f xmlns="9b736248-a964-4e2a-a856-c6af8f2d9620">
      <Terms xmlns="http://schemas.microsoft.com/office/infopath/2007/PartnerControls"/>
    </lcf76f155ced4ddcb4097134ff3c332f>
    <_Flow_SignoffStatus xmlns="9b736248-a964-4e2a-a856-c6af8f2d96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8584C1D7D174C4C8335BC79D338615B" ma:contentTypeVersion="15" ma:contentTypeDescription="新しいドキュメントを作成します。" ma:contentTypeScope="" ma:versionID="a4e4fb827c987446ed88089d6c18a058">
  <xsd:schema xmlns:xsd="http://www.w3.org/2001/XMLSchema" xmlns:xs="http://www.w3.org/2001/XMLSchema" xmlns:p="http://schemas.microsoft.com/office/2006/metadata/properties" xmlns:ns2="9b736248-a964-4e2a-a856-c6af8f2d9620" xmlns:ns3="d8fe4140-f5fc-4447-a553-ea368c76105c" targetNamespace="http://schemas.microsoft.com/office/2006/metadata/properties" ma:root="true" ma:fieldsID="7f56c2565daaa93731fd6223e5f737fb" ns2:_="" ns3:_="">
    <xsd:import namespace="9b736248-a964-4e2a-a856-c6af8f2d9620"/>
    <xsd:import namespace="d8fe4140-f5fc-4447-a553-ea368c7610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_Flow_SignoffStatu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36248-a964-4e2a-a856-c6af8f2d96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12" nillable="true" ma:displayName="承認の状態" ma:internalName="_x0024_Resources_x003a_core_x002c_Signoff_Status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599521df-46f7-4d0a-b105-a40d09ca02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e4140-f5fc-4447-a553-ea368c76105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731324a-f3f1-41cc-89d5-755d5dad5776}" ma:internalName="TaxCatchAll" ma:showField="CatchAllData" ma:web="d8fe4140-f5fc-4447-a553-ea368c7610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DBB45-E69F-4EBB-A012-DBE4A05DCCCB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9b736248-a964-4e2a-a856-c6af8f2d9620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d8fe4140-f5fc-4447-a553-ea368c76105c"/>
  </ds:schemaRefs>
</ds:datastoreItem>
</file>

<file path=customXml/itemProps2.xml><?xml version="1.0" encoding="utf-8"?>
<ds:datastoreItem xmlns:ds="http://schemas.openxmlformats.org/officeDocument/2006/customXml" ds:itemID="{618FA64A-13B7-43D2-AA2E-822B8FE981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487041-BDE3-4B87-A79E-AD237BB820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36248-a964-4e2a-a856-c6af8f2d9620"/>
    <ds:schemaRef ds:uri="d8fe4140-f5fc-4447-a553-ea368c7610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8151</TotalTime>
  <Words>250</Words>
  <Application>Microsoft Macintosh PowerPoint</Application>
  <PresentationFormat>ワイド画面</PresentationFormat>
  <Paragraphs>19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Meiryo UI</vt:lpstr>
      <vt:lpstr>游ゴシック</vt:lpstr>
      <vt:lpstr>Arial</vt:lpstr>
      <vt:lpstr>Office テーマ</vt:lpstr>
      <vt:lpstr>5_Office テーマ</vt:lpstr>
      <vt:lpstr>7. 販売価格</vt:lpstr>
      <vt:lpstr>ハードウェア（希望小売価格）</vt:lpstr>
      <vt:lpstr>接続料・クラウド利用料・アプリケーションサービス利用料</vt:lpstr>
      <vt:lpstr>見積例（露地1セットタイプ）</vt:lpstr>
      <vt:lpstr>見積例　（施設1セットタイプ）</vt:lpstr>
      <vt:lpstr>見積例（水稲1セットタイプ）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Hyogo Mika</dc:creator>
  <cp:lastModifiedBy>早苗 五十嵐</cp:lastModifiedBy>
  <cp:revision>74</cp:revision>
  <cp:lastPrinted>2025-07-01T11:07:39Z</cp:lastPrinted>
  <dcterms:created xsi:type="dcterms:W3CDTF">2024-12-12T02:30:36Z</dcterms:created>
  <dcterms:modified xsi:type="dcterms:W3CDTF">2025-12-10T05:01:42Z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0x01010058584C1D7D174C4C8335BC79D338615B</vt:lpwstr>
  </property>
  <property fmtid="{D5CDD505-2E9C-101B-9397-08002B2CF9AE}" pid="3" name="MediaServiceImageTags">
    <vt:lpwstr/>
  </property>
</Properties>
</file>