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20EFA3-3F19-E341-0DC0-E00D1186B6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E6AE1E9-E84F-3F15-8771-463A38DC69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1A411F-5103-16B2-8786-73314C216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FCDB-1562-C84C-B8A2-6C3A5E6C3C7F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F6132E-7887-FF94-2058-80D320620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3D4E08-C628-9D44-A20C-BE3EBABE5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AEEC2-DF02-BB4A-A239-3ECBD13B5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901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4926F7-CA3D-AA64-2A92-3ADDE157E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E27BD5E-D951-D680-3ECC-6E57BD00F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7536E4-2D13-AD5F-A05B-F7B331143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FCDB-1562-C84C-B8A2-6C3A5E6C3C7F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332CD4-F1D4-2102-5B9B-5A6B895BC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80BE01-B15F-CAD9-F3F4-9ED985608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AEEC2-DF02-BB4A-A239-3ECBD13B5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204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5F389E8-F4B0-90D8-26E4-238858A7E6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535F390-AA2F-7740-50CF-816DA0B67A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6CCB4E-2552-E924-F151-A32C40E5C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FCDB-1562-C84C-B8A2-6C3A5E6C3C7F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326419-C3DE-1CFA-195D-96A322C43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3EEB58-95BF-1C7D-26CE-7E3BF265A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AEEC2-DF02-BB4A-A239-3ECBD13B5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086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4" descr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8080" y="249951"/>
            <a:ext cx="1126089" cy="290900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Google Shape;22;p4"/>
          <p:cNvSpPr txBox="1"/>
          <p:nvPr/>
        </p:nvSpPr>
        <p:spPr>
          <a:xfrm>
            <a:off x="7695344" y="6499915"/>
            <a:ext cx="4063220" cy="2461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45699" tIns="45699" rIns="45699" bIns="45699" anchor="ctr">
            <a:spAutoFit/>
          </a:bodyPr>
          <a:lstStyle>
            <a:lvl1pPr algn="r">
              <a:defRPr sz="1000">
                <a:solidFill>
                  <a:srgbClr val="FF0000"/>
                </a:solidFill>
                <a:latin typeface="Noto Sans JP Thin Regular"/>
                <a:ea typeface="Noto Sans JP Thin Regular"/>
                <a:cs typeface="Noto Sans JP Thin Regular"/>
                <a:sym typeface="Noto Sans JP Thin Regular"/>
              </a:defRPr>
            </a:lvl1pPr>
          </a:lstStyle>
          <a:p>
            <a:r>
              <a:t>Strictly Confidential Information Greein Inc. All rights reserved.</a:t>
            </a:r>
          </a:p>
        </p:txBody>
      </p:sp>
      <p:sp>
        <p:nvSpPr>
          <p:cNvPr id="13" name="Title Text"/>
          <p:cNvSpPr txBox="1">
            <a:spLocks noGrp="1"/>
          </p:cNvSpPr>
          <p:nvPr>
            <p:ph type="title"/>
          </p:nvPr>
        </p:nvSpPr>
        <p:spPr>
          <a:xfrm>
            <a:off x="605525" y="183153"/>
            <a:ext cx="10515601" cy="424497"/>
          </a:xfrm>
          <a:prstGeom prst="rect">
            <a:avLst/>
          </a:prstGeom>
        </p:spPr>
        <p:txBody>
          <a:bodyPr lIns="45718" tIns="45718" rIns="45718" bIns="45718" anchor="t"/>
          <a:lstStyle>
            <a:lvl1pPr defTabSz="1219169">
              <a:defRPr sz="2400" b="1">
                <a:solidFill>
                  <a:srgbClr val="404040"/>
                </a:solidFill>
                <a:latin typeface="Meiryo UI"/>
                <a:ea typeface="Meiryo UI"/>
                <a:cs typeface="Meiryo UI"/>
                <a:sym typeface="Meiryo UI"/>
              </a:defRPr>
            </a:lvl1pPr>
          </a:lstStyle>
          <a:p>
            <a:r>
              <a:t>Title Text</a:t>
            </a:r>
          </a:p>
        </p:txBody>
      </p:sp>
      <p:sp>
        <p:nvSpPr>
          <p:cNvPr id="14" name="正方形/長方形 3"/>
          <p:cNvSpPr/>
          <p:nvPr/>
        </p:nvSpPr>
        <p:spPr>
          <a:xfrm flipV="1">
            <a:off x="4" y="368080"/>
            <a:ext cx="584123" cy="118681"/>
          </a:xfrm>
          <a:prstGeom prst="rect">
            <a:avLst/>
          </a:prstGeom>
          <a:gradFill>
            <a:gsLst>
              <a:gs pos="0">
                <a:srgbClr val="009944"/>
              </a:gs>
              <a:gs pos="88000">
                <a:srgbClr val="90C421"/>
              </a:gs>
              <a:gs pos="100000">
                <a:srgbClr val="FFFFFF"/>
              </a:gs>
            </a:gsLst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18523" y="6539185"/>
            <a:ext cx="214569" cy="193039"/>
          </a:xfrm>
          <a:prstGeom prst="rect">
            <a:avLst/>
          </a:prstGeom>
        </p:spPr>
        <p:txBody>
          <a:bodyPr lIns="45718" tIns="45718" rIns="45718" bIns="45718"/>
          <a:lstStyle>
            <a:lvl1pPr defTabSz="1219169">
              <a:defRPr sz="700">
                <a:latin typeface="Meiryo UI"/>
                <a:ea typeface="Meiryo UI"/>
                <a:cs typeface="Meiryo UI"/>
                <a:sym typeface="Meiryo U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140871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C8C60C-054D-D93B-D4B6-2FC368ED8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3C0302-5B97-951A-876B-1EEF5DEEF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D6835A-7524-7548-CE89-B019CA45B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FCDB-1562-C84C-B8A2-6C3A5E6C3C7F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0E82F9-DE61-E9D0-40F5-55E8E40F8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8BBE5F-CAEA-C790-E581-2F547223F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AEEC2-DF02-BB4A-A239-3ECBD13B5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709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AB1FEC-EAC1-ABF5-EA70-DA6BD90B9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0A41165-BB9F-6B15-2188-9CAA3AD75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809C8A-BB28-86AF-64F0-A32165D9E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FCDB-1562-C84C-B8A2-6C3A5E6C3C7F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310B80-3F85-B64C-6EAD-5F8A258A9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7D1C64-3113-0242-6E77-0AF70A0A0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AEEC2-DF02-BB4A-A239-3ECBD13B5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714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D3CE72-6815-6792-5AB1-AE7471546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2ECC4F-BF21-BCE8-FCB2-0984A06DFA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E9BAE19-DE64-E8ED-CD2A-2E7166C33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D24A6A-9ABC-7521-2C07-0A23CEF69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FCDB-1562-C84C-B8A2-6C3A5E6C3C7F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B98647E-6831-AA8C-B306-47C0468B0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061C0E-EC01-EDD4-E2F3-19A603CF3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AEEC2-DF02-BB4A-A239-3ECBD13B5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87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01B180-7891-AFE1-11DB-C9CA7AE0A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A583E1-9094-95F4-03C3-6F2400752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A02818D-DBC3-0E15-4FB2-A54F5859B0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5156FCB-CBFC-D2CC-B071-A4E29F486A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2FD22E1-393B-871E-A7EC-681132E765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1E450B6-39C0-CB50-567F-2035FC2C2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FCDB-1562-C84C-B8A2-6C3A5E6C3C7F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BED6E93-751A-893F-1BF5-53F945C72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7D2BE5B-BEE1-A405-5C63-7FAC44D2D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AEEC2-DF02-BB4A-A239-3ECBD13B5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244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1DC072-2F41-1A7D-16B1-F421AF946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F6889B2-0BE8-6F55-5D53-D4A4FB70C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FCDB-1562-C84C-B8A2-6C3A5E6C3C7F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5EC799E-705B-C15F-E751-B937B9392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BD0D03E-704D-6380-5047-A57EB1AE0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AEEC2-DF02-BB4A-A239-3ECBD13B5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604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1174336-A5C5-7FCE-07E2-EC8376258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FCDB-1562-C84C-B8A2-6C3A5E6C3C7F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BB9B9D0-EA8A-FF6D-6BD8-EA996D98D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C6927E4-C384-DA06-0337-E867AD5F2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AEEC2-DF02-BB4A-A239-3ECBD13B5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303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6F02DF-96BF-AC3A-6785-83CFE317F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FFC8F6-9745-D084-E6E4-1D66FD61B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8C35C79-6D00-E038-AE7A-5A3385090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A913250-1B68-7400-666A-538A9C802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FCDB-1562-C84C-B8A2-6C3A5E6C3C7F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C9D0806-A094-699A-AD89-A14FA34FE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0CE1F6B-6394-8DA4-9971-CBE828059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AEEC2-DF02-BB4A-A239-3ECBD13B5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605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D4F1B0-D9C9-A8A3-0D92-B4E9CAC39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95BE466-2B85-1880-0CC4-ABCCEBC8C1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2F12FAD-F8D8-A9BC-C4D6-6EEAFE4D09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4BB533-AAA6-D7DC-50F9-36401CCDF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FCDB-1562-C84C-B8A2-6C3A5E6C3C7F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994585F-5FD0-A33F-7CAE-4FC820669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48722D-B39B-672D-9DAC-756029416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AEEC2-DF02-BB4A-A239-3ECBD13B5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228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809EBDC-6A5A-C8E8-AB2F-D806B8BDA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6C0D0D6-903D-96E6-A931-52DF9E5A8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09E472-281D-5999-E7F7-E1C83EB27D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90FCDB-1562-C84C-B8A2-6C3A5E6C3C7F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980880-25B8-18C1-71AD-F5697F20DA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882162-5F2C-E17B-7D7A-0DAC85D224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3AEEC2-DF02-BB4A-A239-3ECBD13B5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405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e-kakashi.com/case/seedsfarm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タイトル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1072869">
              <a:defRPr sz="2112"/>
            </a:pPr>
            <a:r>
              <a:t>事例③　施設栽培のフルーツパプリカ</a:t>
            </a:r>
          </a:p>
        </p:txBody>
      </p:sp>
      <p:sp>
        <p:nvSpPr>
          <p:cNvPr id="384" name="スライド番号プレースホルダー 3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</a:t>
            </a:fld>
            <a:endParaRPr dirty="0"/>
          </a:p>
        </p:txBody>
      </p:sp>
      <p:pic>
        <p:nvPicPr>
          <p:cNvPr id="385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525" y="3726476"/>
            <a:ext cx="3667874" cy="2751382"/>
          </a:xfrm>
          <a:prstGeom prst="rect">
            <a:avLst/>
          </a:prstGeom>
          <a:ln w="12700">
            <a:miter lim="400000"/>
          </a:ln>
        </p:spPr>
      </p:pic>
      <p:pic>
        <p:nvPicPr>
          <p:cNvPr id="386" name="Picture 4" descr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528" y="1724261"/>
            <a:ext cx="3667875" cy="1925635"/>
          </a:xfrm>
          <a:prstGeom prst="rect">
            <a:avLst/>
          </a:prstGeom>
          <a:ln w="12700">
            <a:miter lim="400000"/>
          </a:ln>
        </p:spPr>
      </p:pic>
      <p:sp>
        <p:nvSpPr>
          <p:cNvPr id="387" name="角丸四角形"/>
          <p:cNvSpPr/>
          <p:nvPr/>
        </p:nvSpPr>
        <p:spPr>
          <a:xfrm>
            <a:off x="4747019" y="1797092"/>
            <a:ext cx="2182056" cy="313619"/>
          </a:xfrm>
          <a:prstGeom prst="roundRect">
            <a:avLst>
              <a:gd name="adj" fmla="val 50000"/>
            </a:avLst>
          </a:prstGeom>
          <a:solidFill>
            <a:srgbClr val="6FB257"/>
          </a:solidFill>
          <a:ln w="63500">
            <a:solidFill>
              <a:srgbClr val="6FB257"/>
            </a:solidFill>
          </a:ln>
        </p:spPr>
        <p:txBody>
          <a:bodyPr lIns="45719" rIns="45719"/>
          <a:lstStyle/>
          <a:p>
            <a:pPr defTabSz="1219169">
              <a:defRPr sz="1300">
                <a:latin typeface="Meiryo UI"/>
                <a:ea typeface="Meiryo UI"/>
                <a:cs typeface="Meiryo UI"/>
                <a:sym typeface="Meiryo UI"/>
              </a:defRPr>
            </a:pPr>
            <a:endParaRPr/>
          </a:p>
        </p:txBody>
      </p:sp>
      <p:sp>
        <p:nvSpPr>
          <p:cNvPr id="388" name="Google Shape;688;p29"/>
          <p:cNvSpPr txBox="1"/>
          <p:nvPr/>
        </p:nvSpPr>
        <p:spPr>
          <a:xfrm>
            <a:off x="5166798" y="1802182"/>
            <a:ext cx="1342496" cy="3098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34271" tIns="34271" rIns="34271" bIns="34271">
            <a:spAutoFit/>
          </a:bodyPr>
          <a:lstStyle>
            <a:lvl1pPr algn="ctr" defTabSz="914256">
              <a:defRPr sz="1500">
                <a:solidFill>
                  <a:srgbClr val="FFFFFF"/>
                </a:solidFill>
                <a:latin typeface="Meiryo UI"/>
                <a:ea typeface="Meiryo UI"/>
                <a:cs typeface="Meiryo UI"/>
                <a:sym typeface="Meiryo UI"/>
              </a:defRPr>
            </a:lvl1pPr>
          </a:lstStyle>
          <a:p>
            <a:r>
              <a:t>概　要</a:t>
            </a:r>
          </a:p>
        </p:txBody>
      </p:sp>
      <p:pic>
        <p:nvPicPr>
          <p:cNvPr id="389" name="Google Shape;268;p14" descr="Google Shape;268;p14"/>
          <p:cNvPicPr>
            <a:picLocks noChangeAspect="1"/>
          </p:cNvPicPr>
          <p:nvPr/>
        </p:nvPicPr>
        <p:blipFill>
          <a:blip r:embed="rId4"/>
          <a:srcRect b="22911"/>
          <a:stretch>
            <a:fillRect/>
          </a:stretch>
        </p:blipFill>
        <p:spPr>
          <a:xfrm>
            <a:off x="4747019" y="2434904"/>
            <a:ext cx="400918" cy="336878"/>
          </a:xfrm>
          <a:prstGeom prst="rect">
            <a:avLst/>
          </a:prstGeom>
          <a:ln w="12700">
            <a:miter lim="400000"/>
          </a:ln>
        </p:spPr>
      </p:pic>
      <p:sp>
        <p:nvSpPr>
          <p:cNvPr id="390" name="テキスト ボックス 15"/>
          <p:cNvSpPr txBox="1"/>
          <p:nvPr/>
        </p:nvSpPr>
        <p:spPr>
          <a:xfrm>
            <a:off x="5173648" y="2399428"/>
            <a:ext cx="6545386" cy="10930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3570" tIns="53570" rIns="53570" bIns="53570" anchor="ctr">
            <a:spAutoFit/>
          </a:bodyPr>
          <a:lstStyle/>
          <a:p>
            <a:pPr defTabSz="616049">
              <a:defRPr sz="1600">
                <a:solidFill>
                  <a:srgbClr val="404040"/>
                </a:solidFill>
                <a:latin typeface="Meiryo UI"/>
                <a:ea typeface="Meiryo UI"/>
                <a:cs typeface="Meiryo UI"/>
                <a:sym typeface="Meiryo UI"/>
              </a:defRPr>
            </a:pPr>
            <a:r>
              <a:rPr dirty="0" err="1"/>
              <a:t>例年以上の高温や害虫被害の影響で、フルーツパプリカの安定的な収量確保が難しくなっていた</a:t>
            </a:r>
            <a:r>
              <a:rPr dirty="0"/>
              <a:t>。</a:t>
            </a:r>
            <a:endParaRPr sz="1400" dirty="0">
              <a:latin typeface="Arial"/>
              <a:ea typeface="Arial"/>
              <a:cs typeface="Arial"/>
              <a:sym typeface="Arial"/>
            </a:endParaRPr>
          </a:p>
          <a:p>
            <a:pPr defTabSz="616049">
              <a:defRPr sz="1600">
                <a:solidFill>
                  <a:srgbClr val="404040"/>
                </a:solidFill>
                <a:latin typeface="Meiryo UI"/>
                <a:ea typeface="Meiryo UI"/>
                <a:cs typeface="Meiryo UI"/>
                <a:sym typeface="Meiryo UI"/>
              </a:defRPr>
            </a:pPr>
            <a:r>
              <a:rPr dirty="0" err="1"/>
              <a:t>従来の経験や勘だけではリスク回避が困難で、生産性向上に限界を感じていた</a:t>
            </a:r>
            <a:r>
              <a:rPr dirty="0"/>
              <a:t>。</a:t>
            </a:r>
            <a:endParaRPr sz="1400" dirty="0">
              <a:latin typeface="Arial"/>
              <a:ea typeface="Arial"/>
              <a:cs typeface="Arial"/>
              <a:sym typeface="Arial"/>
            </a:endParaRPr>
          </a:p>
          <a:p>
            <a:pPr defTabSz="616049">
              <a:defRPr sz="1600">
                <a:solidFill>
                  <a:srgbClr val="404040"/>
                </a:solidFill>
                <a:latin typeface="Meiryo UI"/>
                <a:ea typeface="Meiryo UI"/>
                <a:cs typeface="Meiryo UI"/>
                <a:sym typeface="Meiryo UI"/>
              </a:defRPr>
            </a:pPr>
            <a:r>
              <a:rPr dirty="0" err="1"/>
              <a:t>将来の気候変動を見据え、科学的なデータに基づいた営農改善が急務だった</a:t>
            </a:r>
            <a:r>
              <a:rPr dirty="0"/>
              <a:t>。</a:t>
            </a:r>
          </a:p>
        </p:txBody>
      </p:sp>
      <p:pic>
        <p:nvPicPr>
          <p:cNvPr id="391" name="Google Shape;268;p14" descr="Google Shape;268;p14"/>
          <p:cNvPicPr>
            <a:picLocks noChangeAspect="1"/>
          </p:cNvPicPr>
          <p:nvPr/>
        </p:nvPicPr>
        <p:blipFill>
          <a:blip r:embed="rId4"/>
          <a:srcRect b="22911"/>
          <a:stretch>
            <a:fillRect/>
          </a:stretch>
        </p:blipFill>
        <p:spPr>
          <a:xfrm>
            <a:off x="4735035" y="3696908"/>
            <a:ext cx="400918" cy="336878"/>
          </a:xfrm>
          <a:prstGeom prst="rect">
            <a:avLst/>
          </a:prstGeom>
          <a:ln w="12700">
            <a:miter lim="400000"/>
          </a:ln>
        </p:spPr>
      </p:pic>
      <p:sp>
        <p:nvSpPr>
          <p:cNvPr id="392" name="テキスト ボックス 15"/>
          <p:cNvSpPr txBox="1"/>
          <p:nvPr/>
        </p:nvSpPr>
        <p:spPr>
          <a:xfrm>
            <a:off x="5161664" y="3650109"/>
            <a:ext cx="6438537" cy="8691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3570" tIns="53570" rIns="53570" bIns="53570" anchor="ctr">
            <a:spAutoFit/>
          </a:bodyPr>
          <a:lstStyle/>
          <a:p>
            <a:pPr defTabSz="616049">
              <a:defRPr sz="1600">
                <a:solidFill>
                  <a:srgbClr val="404040"/>
                </a:solidFill>
                <a:latin typeface="Meiryo UI"/>
                <a:ea typeface="Meiryo UI"/>
                <a:cs typeface="Meiryo UI"/>
                <a:sym typeface="Meiryo UI"/>
              </a:defRPr>
            </a:pPr>
            <a:r>
              <a:rPr dirty="0" err="1"/>
              <a:t>e-kakashiを導入し、圃場の環境データを継続的に収集・分析</a:t>
            </a:r>
            <a:r>
              <a:rPr dirty="0"/>
              <a:t>。</a:t>
            </a:r>
            <a:endParaRPr sz="1400" dirty="0">
              <a:latin typeface="Arial"/>
              <a:ea typeface="Arial"/>
              <a:cs typeface="Arial"/>
              <a:sym typeface="Arial"/>
            </a:endParaRPr>
          </a:p>
          <a:p>
            <a:pPr defTabSz="616049">
              <a:defRPr sz="1600">
                <a:solidFill>
                  <a:srgbClr val="404040"/>
                </a:solidFill>
                <a:latin typeface="Meiryo UI"/>
                <a:ea typeface="Meiryo UI"/>
                <a:cs typeface="Meiryo UI"/>
                <a:sym typeface="Meiryo UI"/>
              </a:defRPr>
            </a:pPr>
            <a:r>
              <a:rPr dirty="0" err="1"/>
              <a:t>得られたデータをもとに、温度管理や潅水などのアクションを最適化</a:t>
            </a:r>
            <a:r>
              <a:rPr dirty="0"/>
              <a:t>。</a:t>
            </a:r>
            <a:endParaRPr sz="1400" dirty="0">
              <a:latin typeface="Arial"/>
              <a:ea typeface="Arial"/>
              <a:cs typeface="Arial"/>
              <a:sym typeface="Arial"/>
            </a:endParaRPr>
          </a:p>
          <a:p>
            <a:pPr defTabSz="616049">
              <a:defRPr sz="1600">
                <a:solidFill>
                  <a:srgbClr val="404040"/>
                </a:solidFill>
                <a:latin typeface="Meiryo UI"/>
                <a:ea typeface="Meiryo UI"/>
                <a:cs typeface="Meiryo UI"/>
                <a:sym typeface="Meiryo UI"/>
              </a:defRPr>
            </a:pPr>
            <a:r>
              <a:rPr dirty="0" err="1"/>
              <a:t>アラート機能を活用して害虫リスクや気象条件の変化に迅速対応した</a:t>
            </a:r>
            <a:r>
              <a:rPr dirty="0"/>
              <a:t>。</a:t>
            </a:r>
          </a:p>
        </p:txBody>
      </p:sp>
      <p:pic>
        <p:nvPicPr>
          <p:cNvPr id="393" name="Google Shape;268;p14" descr="Google Shape;268;p14"/>
          <p:cNvPicPr>
            <a:picLocks noChangeAspect="1"/>
          </p:cNvPicPr>
          <p:nvPr/>
        </p:nvPicPr>
        <p:blipFill>
          <a:blip r:embed="rId4"/>
          <a:srcRect b="22911"/>
          <a:stretch>
            <a:fillRect/>
          </a:stretch>
        </p:blipFill>
        <p:spPr>
          <a:xfrm>
            <a:off x="4723050" y="4773986"/>
            <a:ext cx="400918" cy="336878"/>
          </a:xfrm>
          <a:prstGeom prst="rect">
            <a:avLst/>
          </a:prstGeom>
          <a:ln w="12700">
            <a:miter lim="400000"/>
          </a:ln>
        </p:spPr>
      </p:pic>
      <p:sp>
        <p:nvSpPr>
          <p:cNvPr id="394" name="テキスト ボックス 15"/>
          <p:cNvSpPr txBox="1"/>
          <p:nvPr/>
        </p:nvSpPr>
        <p:spPr>
          <a:xfrm>
            <a:off x="5149679" y="4758008"/>
            <a:ext cx="6438537" cy="8691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3570" tIns="53570" rIns="53570" bIns="53570" anchor="ctr">
            <a:spAutoFit/>
          </a:bodyPr>
          <a:lstStyle/>
          <a:p>
            <a:pPr defTabSz="616049">
              <a:defRPr sz="1600">
                <a:solidFill>
                  <a:srgbClr val="404040"/>
                </a:solidFill>
                <a:latin typeface="Meiryo UI"/>
                <a:ea typeface="Meiryo UI"/>
                <a:cs typeface="Meiryo UI"/>
                <a:sym typeface="Meiryo UI"/>
              </a:defRPr>
            </a:pPr>
            <a:r>
              <a:rPr dirty="0"/>
              <a:t>フルーツパプリカの反収が前年比</a:t>
            </a:r>
            <a:r>
              <a:rPr b="1" dirty="0">
                <a:solidFill>
                  <a:srgbClr val="0070C0"/>
                </a:solidFill>
              </a:rPr>
              <a:t>125</a:t>
            </a:r>
            <a:r>
              <a:rPr dirty="0"/>
              <a:t>％に向上し、収量の安定化を実現。</a:t>
            </a:r>
            <a:endParaRPr sz="1400" dirty="0">
              <a:latin typeface="Arial"/>
              <a:ea typeface="Arial"/>
              <a:cs typeface="Arial"/>
              <a:sym typeface="Arial"/>
            </a:endParaRPr>
          </a:p>
          <a:p>
            <a:pPr defTabSz="616049">
              <a:defRPr sz="1600">
                <a:solidFill>
                  <a:srgbClr val="404040"/>
                </a:solidFill>
                <a:latin typeface="Meiryo UI"/>
                <a:ea typeface="Meiryo UI"/>
                <a:cs typeface="Meiryo UI"/>
                <a:sym typeface="Meiryo UI"/>
              </a:defRPr>
            </a:pPr>
            <a:r>
              <a:rPr dirty="0" err="1"/>
              <a:t>品質面でも改善が見られ、出荷規格に合致する割合が増加</a:t>
            </a:r>
            <a:r>
              <a:rPr dirty="0"/>
              <a:t>。</a:t>
            </a:r>
            <a:endParaRPr sz="1400" dirty="0">
              <a:latin typeface="Arial"/>
              <a:ea typeface="Arial"/>
              <a:cs typeface="Arial"/>
              <a:sym typeface="Arial"/>
            </a:endParaRPr>
          </a:p>
          <a:p>
            <a:pPr defTabSz="616049">
              <a:defRPr sz="1600">
                <a:solidFill>
                  <a:srgbClr val="404040"/>
                </a:solidFill>
                <a:latin typeface="Meiryo UI"/>
                <a:ea typeface="Meiryo UI"/>
                <a:cs typeface="Meiryo UI"/>
                <a:sym typeface="Meiryo UI"/>
              </a:defRPr>
            </a:pPr>
            <a:r>
              <a:rPr dirty="0" err="1"/>
              <a:t>経験や勘に依存しない、科学的農業の有効性を確認できた</a:t>
            </a:r>
            <a:r>
              <a:rPr dirty="0"/>
              <a:t>。</a:t>
            </a:r>
          </a:p>
        </p:txBody>
      </p:sp>
      <p:sp>
        <p:nvSpPr>
          <p:cNvPr id="395" name="字幕 2"/>
          <p:cNvSpPr txBox="1">
            <a:spLocks noGrp="1"/>
          </p:cNvSpPr>
          <p:nvPr>
            <p:ph type="body" sz="quarter" idx="4294967295"/>
          </p:nvPr>
        </p:nvSpPr>
        <p:spPr>
          <a:xfrm>
            <a:off x="338468" y="656506"/>
            <a:ext cx="11502802" cy="1302424"/>
          </a:xfrm>
          <a:prstGeom prst="rect">
            <a:avLst/>
          </a:prstGeom>
        </p:spPr>
        <p:txBody>
          <a:bodyPr lIns="91424" tIns="91424" rIns="91424" bIns="91424"/>
          <a:lstStyle/>
          <a:p>
            <a:pPr marL="0" indent="152396">
              <a:lnSpc>
                <a:spcPct val="115000"/>
              </a:lnSpc>
              <a:spcBef>
                <a:spcPts val="0"/>
              </a:spcBef>
              <a:buSzTx/>
              <a:buFontTx/>
              <a:buNone/>
              <a:defRPr sz="1900">
                <a:solidFill>
                  <a:srgbClr val="404040"/>
                </a:solidFill>
                <a:latin typeface="Meiryo UI"/>
                <a:ea typeface="Meiryo UI"/>
                <a:cs typeface="Meiryo UI"/>
                <a:sym typeface="Meiryo UI"/>
              </a:defRPr>
            </a:pPr>
            <a:r>
              <a:t>課題：例年以上の高温や害虫被害により、安定的な収量確保が難しかった。</a:t>
            </a:r>
          </a:p>
          <a:p>
            <a:pPr marL="0" indent="152396">
              <a:lnSpc>
                <a:spcPct val="115000"/>
              </a:lnSpc>
              <a:spcBef>
                <a:spcPts val="0"/>
              </a:spcBef>
              <a:buSzTx/>
              <a:buFontTx/>
              <a:buNone/>
              <a:defRPr sz="1900">
                <a:solidFill>
                  <a:srgbClr val="404040"/>
                </a:solidFill>
                <a:latin typeface="Meiryo UI"/>
                <a:ea typeface="Meiryo UI"/>
                <a:cs typeface="Meiryo UI"/>
                <a:sym typeface="Meiryo UI"/>
              </a:defRPr>
            </a:pPr>
            <a:r>
              <a:t>結果：データ分析とアラート対応により、フルーツパプリカで反収前年比125％を達成。</a:t>
            </a:r>
          </a:p>
        </p:txBody>
      </p:sp>
      <p:sp>
        <p:nvSpPr>
          <p:cNvPr id="396" name="Google Shape;606;p25"/>
          <p:cNvSpPr txBox="1"/>
          <p:nvPr/>
        </p:nvSpPr>
        <p:spPr>
          <a:xfrm>
            <a:off x="591182" y="6504601"/>
            <a:ext cx="4082954" cy="236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34271" tIns="34271" rIns="34271" bIns="34271">
            <a:spAutoFit/>
          </a:bodyPr>
          <a:lstStyle/>
          <a:p>
            <a:pPr defTabSz="1219169">
              <a:defRPr sz="1000">
                <a:latin typeface="Meiryo UI"/>
                <a:ea typeface="Meiryo UI"/>
                <a:cs typeface="Meiryo UI"/>
                <a:sym typeface="Meiryo UI"/>
              </a:defRPr>
            </a:pPr>
            <a:r>
              <a:rPr dirty="0" err="1"/>
              <a:t>参照記事：</a:t>
            </a:r>
            <a:r>
              <a:rPr u="sng" dirty="0" err="1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hlinkClick r:id="rId5"/>
              </a:rPr>
              <a:t>https</a:t>
            </a:r>
            <a:r>
              <a:rPr u="sng" dirty="0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hlinkClick r:id="rId5"/>
              </a:rPr>
              <a:t>://www.e-kakashi.com/case/seedsfarm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Macintosh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事例③　施設栽培のフルーツパプリカ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早苗 五十嵐</dc:creator>
  <cp:lastModifiedBy>早苗 五十嵐</cp:lastModifiedBy>
  <cp:revision>1</cp:revision>
  <dcterms:created xsi:type="dcterms:W3CDTF">2025-12-12T07:47:22Z</dcterms:created>
  <dcterms:modified xsi:type="dcterms:W3CDTF">2025-12-12T07:48:14Z</dcterms:modified>
</cp:coreProperties>
</file>