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3" r:id="rId2"/>
    <p:sldMasterId id="2147483681" r:id="rId3"/>
    <p:sldMasterId id="2147483690" r:id="rId4"/>
  </p:sldMasterIdLst>
  <p:notesMasterIdLst>
    <p:notesMasterId r:id="rId10"/>
  </p:notesMasterIdLst>
  <p:sldIdLst>
    <p:sldId id="256" r:id="rId5"/>
    <p:sldId id="2146849508" r:id="rId6"/>
    <p:sldId id="2146849510" r:id="rId7"/>
    <p:sldId id="2146849509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55555"/>
    <a:srgbClr val="323437"/>
    <a:srgbClr val="E4E9EB"/>
    <a:srgbClr val="0A99D2"/>
    <a:srgbClr val="007742"/>
    <a:srgbClr val="288D27"/>
    <a:srgbClr val="E7F1C4"/>
    <a:srgbClr val="FFD6A9"/>
    <a:srgbClr val="942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0"/>
    <p:restoredTop sz="96327"/>
  </p:normalViewPr>
  <p:slideViewPr>
    <p:cSldViewPr snapToGrid="0">
      <p:cViewPr varScale="1">
        <p:scale>
          <a:sx n="164" d="100"/>
          <a:sy n="164" d="100"/>
        </p:scale>
        <p:origin x="912" y="176"/>
      </p:cViewPr>
      <p:guideLst>
        <p:guide orient="horz" pos="1620"/>
        <p:guide pos="2880"/>
      </p:guideLst>
    </p:cSldViewPr>
  </p:slideViewPr>
  <p:notesTextViewPr>
    <p:cViewPr>
      <p:scale>
        <a:sx n="110" d="100"/>
        <a:sy n="11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28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5BAF7F15-B977-FBF5-D8F4-6924F9EAC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f3f73088d5_0_5:notes">
            <a:extLst>
              <a:ext uri="{FF2B5EF4-FFF2-40B4-BE49-F238E27FC236}">
                <a16:creationId xmlns:a16="http://schemas.microsoft.com/office/drawing/2014/main" id="{66FF552D-4B9B-5C1B-73FC-8216AC8644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f3f73088d5_0_5:notes">
            <a:extLst>
              <a:ext uri="{FF2B5EF4-FFF2-40B4-BE49-F238E27FC236}">
                <a16:creationId xmlns:a16="http://schemas.microsoft.com/office/drawing/2014/main" id="{791AEB75-8AC5-296D-06B4-3CA47C4914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過去の萌芽日、開花日、着果日、着色開始日、収穫日がわかれば、すぐにそれぞれの予測を実施可能。</a:t>
            </a: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シャインマスカットで開花がわかると、種を抜く作業（ジベレリン処理）の適期実施が可能になり、収穫物の品質の維持・向上につながる。</a:t>
            </a: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（ここで言う品質は、種が無いということ。種無しをうたう農作物で、種があるとクレームになる）</a:t>
            </a: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以下、ジベレリン処理の実施時期の参考。（だから開花予測が大事）</a:t>
            </a: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＝＝</a:t>
            </a: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dirty="0"/>
              <a:t>https://</a:t>
            </a:r>
            <a:r>
              <a:rPr lang="en-US" altLang="ja-JP" dirty="0" err="1"/>
              <a:t>www.pref.aichi.jp</a:t>
            </a:r>
            <a:r>
              <a:rPr lang="en-US" altLang="ja-JP" dirty="0"/>
              <a:t>/uploaded/attachment/261911.pdf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○</a:t>
            </a:r>
            <a:r>
              <a:rPr lang="en-US" altLang="ja-JP" dirty="0"/>
              <a:t>1</a:t>
            </a:r>
            <a:r>
              <a:rPr lang="ja-JP" altLang="en-US"/>
              <a:t>回目の摘房は満開</a:t>
            </a:r>
            <a:r>
              <a:rPr lang="en-US" altLang="ja-JP" dirty="0"/>
              <a:t>7</a:t>
            </a:r>
            <a:r>
              <a:rPr lang="ja-JP" altLang="en-US"/>
              <a:t>日後から</a:t>
            </a:r>
            <a:r>
              <a:rPr lang="en-US" altLang="ja-JP" dirty="0"/>
              <a:t>2</a:t>
            </a:r>
            <a:r>
              <a:rPr lang="ja-JP" altLang="en-US"/>
              <a:t>週間後までに行う。果房の形や着粒の悪い房を中心に 摘房し、目標着房数の</a:t>
            </a:r>
            <a:r>
              <a:rPr lang="en-US" altLang="ja-JP" dirty="0"/>
              <a:t>10</a:t>
            </a:r>
            <a:r>
              <a:rPr lang="ja-JP" altLang="en-US"/>
              <a:t>～</a:t>
            </a:r>
            <a:r>
              <a:rPr lang="en-US" altLang="ja-JP" dirty="0"/>
              <a:t>20</a:t>
            </a:r>
            <a:r>
              <a:rPr lang="ja-JP" altLang="en-US"/>
              <a:t>％程度を余分に残す。 </a:t>
            </a: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○</a:t>
            </a:r>
            <a:r>
              <a:rPr lang="en-US" altLang="ja-JP" dirty="0"/>
              <a:t>2</a:t>
            </a:r>
            <a:r>
              <a:rPr lang="ja-JP" altLang="en-US"/>
              <a:t>回目の摘房は、満開</a:t>
            </a:r>
            <a:r>
              <a:rPr lang="en-US" altLang="ja-JP" dirty="0"/>
              <a:t>2</a:t>
            </a:r>
            <a:r>
              <a:rPr lang="ja-JP" altLang="en-US"/>
              <a:t>週間後に行う。生育の劣る（弱い）新梢の果房、形や着粒状況 の劣る果房を落とし、目標着房数に調整する。 </a:t>
            </a: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○予備摘粒は、ジベレリン</a:t>
            </a:r>
            <a:r>
              <a:rPr lang="en-US" altLang="ja-JP" dirty="0"/>
              <a:t>2</a:t>
            </a:r>
            <a:r>
              <a:rPr lang="ja-JP" altLang="en-US"/>
              <a:t>回処理法では</a:t>
            </a:r>
            <a:r>
              <a:rPr lang="en-US" altLang="ja-JP" dirty="0"/>
              <a:t>2</a:t>
            </a:r>
            <a:r>
              <a:rPr lang="ja-JP" altLang="en-US"/>
              <a:t>回目の処理までに、 </a:t>
            </a:r>
            <a:r>
              <a:rPr lang="en-US" altLang="ja-JP" dirty="0"/>
              <a:t>1</a:t>
            </a:r>
            <a:r>
              <a:rPr lang="ja-JP" altLang="en-US"/>
              <a:t>回処理法では処理後</a:t>
            </a:r>
            <a:r>
              <a:rPr lang="en-US" altLang="ja-JP" dirty="0"/>
              <a:t>5 </a:t>
            </a:r>
            <a:r>
              <a:rPr lang="ja-JP" altLang="en-US"/>
              <a:t>～</a:t>
            </a:r>
            <a:r>
              <a:rPr lang="en-US" altLang="ja-JP" dirty="0"/>
              <a:t>7</a:t>
            </a:r>
            <a:r>
              <a:rPr lang="ja-JP" altLang="en-US"/>
              <a:t>日の間に行う。目標果房重（</a:t>
            </a:r>
            <a:r>
              <a:rPr lang="en-US" altLang="ja-JP" dirty="0"/>
              <a:t>450</a:t>
            </a:r>
            <a:r>
              <a:rPr lang="ja-JP" altLang="en-US"/>
              <a:t>～</a:t>
            </a:r>
            <a:r>
              <a:rPr lang="en-US" altLang="ja-JP" dirty="0"/>
              <a:t>500</a:t>
            </a:r>
            <a:r>
              <a:rPr lang="ja-JP" altLang="en"/>
              <a:t>ｇ）</a:t>
            </a:r>
            <a:r>
              <a:rPr lang="ja-JP" altLang="en-US"/>
              <a:t>とするため、この時点の軸長が</a:t>
            </a:r>
            <a:r>
              <a:rPr lang="en-US" altLang="ja-JP" dirty="0"/>
              <a:t>4.5</a:t>
            </a:r>
            <a:r>
              <a:rPr lang="ja-JP" altLang="en-US"/>
              <a:t>～</a:t>
            </a:r>
            <a:r>
              <a:rPr lang="en-US" altLang="ja-JP" dirty="0"/>
              <a:t>5</a:t>
            </a:r>
            <a:r>
              <a:rPr lang="en" altLang="ja-JP" dirty="0"/>
              <a:t>cm </a:t>
            </a:r>
            <a:r>
              <a:rPr lang="ja-JP" altLang="en-US"/>
              <a:t>になるよう、房の大きさを整える。 </a:t>
            </a: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○仕上げ摘粒は、</a:t>
            </a:r>
            <a:r>
              <a:rPr lang="en-US" altLang="ja-JP" dirty="0"/>
              <a:t>2</a:t>
            </a:r>
            <a:r>
              <a:rPr lang="ja-JP" altLang="en-US"/>
              <a:t>回目の摘房後から開始し、できるだけ早く完了する。図</a:t>
            </a:r>
            <a:r>
              <a:rPr lang="en-US" altLang="ja-JP" dirty="0"/>
              <a:t>6</a:t>
            </a:r>
            <a:r>
              <a:rPr lang="ja-JP" altLang="en-US"/>
              <a:t>を参考に、目 標とする果房重、果粒数及び房形になるよう摘粒を行う。</a:t>
            </a: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791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36561868-CFBD-9379-0743-066902091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f3f73088d5_0_5:notes">
            <a:extLst>
              <a:ext uri="{FF2B5EF4-FFF2-40B4-BE49-F238E27FC236}">
                <a16:creationId xmlns:a16="http://schemas.microsoft.com/office/drawing/2014/main" id="{2E036D17-7C6E-7FB9-6F46-FF00D616BE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f3f73088d5_0_5:notes">
            <a:extLst>
              <a:ext uri="{FF2B5EF4-FFF2-40B4-BE49-F238E27FC236}">
                <a16:creationId xmlns:a16="http://schemas.microsoft.com/office/drawing/2014/main" id="{42D738F9-7D2D-F2BB-FA5F-661F6443C9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過去の萌芽日、開花日、着果日、着色開始日、収穫日がわかれば、すぐにそれぞれの予測を実施可能。</a:t>
            </a: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シャインマスカットで開花がわかると、種を抜く作業（ジベレリン処理）の適期実施が可能になり、収穫物の品質の維持・向上につながる。</a:t>
            </a: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（ここで言う品質は、種が無いということ。種無しをうたう農作物で、種があるとクレームになる）</a:t>
            </a: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以下、ジベレリン処理の実施時期の参考。（だから開花予測が大事）</a:t>
            </a: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＝＝</a:t>
            </a: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dirty="0"/>
              <a:t>https://</a:t>
            </a:r>
            <a:r>
              <a:rPr lang="en-US" altLang="ja-JP" dirty="0" err="1"/>
              <a:t>www.pref.aichi.jp</a:t>
            </a:r>
            <a:r>
              <a:rPr lang="en-US" altLang="ja-JP" dirty="0"/>
              <a:t>/uploaded/attachment/261911.pdf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○</a:t>
            </a:r>
            <a:r>
              <a:rPr lang="en-US" altLang="ja-JP" dirty="0"/>
              <a:t>1</a:t>
            </a:r>
            <a:r>
              <a:rPr lang="ja-JP" altLang="en-US"/>
              <a:t>回目の摘房は満開</a:t>
            </a:r>
            <a:r>
              <a:rPr lang="en-US" altLang="ja-JP" dirty="0"/>
              <a:t>7</a:t>
            </a:r>
            <a:r>
              <a:rPr lang="ja-JP" altLang="en-US"/>
              <a:t>日後から</a:t>
            </a:r>
            <a:r>
              <a:rPr lang="en-US" altLang="ja-JP" dirty="0"/>
              <a:t>2</a:t>
            </a:r>
            <a:r>
              <a:rPr lang="ja-JP" altLang="en-US"/>
              <a:t>週間後までに行う。果房の形や着粒の悪い房を中心に 摘房し、目標着房数の</a:t>
            </a:r>
            <a:r>
              <a:rPr lang="en-US" altLang="ja-JP" dirty="0"/>
              <a:t>10</a:t>
            </a:r>
            <a:r>
              <a:rPr lang="ja-JP" altLang="en-US"/>
              <a:t>～</a:t>
            </a:r>
            <a:r>
              <a:rPr lang="en-US" altLang="ja-JP" dirty="0"/>
              <a:t>20</a:t>
            </a:r>
            <a:r>
              <a:rPr lang="ja-JP" altLang="en-US"/>
              <a:t>％程度を余分に残す。 </a:t>
            </a: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○</a:t>
            </a:r>
            <a:r>
              <a:rPr lang="en-US" altLang="ja-JP" dirty="0"/>
              <a:t>2</a:t>
            </a:r>
            <a:r>
              <a:rPr lang="ja-JP" altLang="en-US"/>
              <a:t>回目の摘房は、満開</a:t>
            </a:r>
            <a:r>
              <a:rPr lang="en-US" altLang="ja-JP" dirty="0"/>
              <a:t>2</a:t>
            </a:r>
            <a:r>
              <a:rPr lang="ja-JP" altLang="en-US"/>
              <a:t>週間後に行う。生育の劣る（弱い）新梢の果房、形や着粒状況 の劣る果房を落とし、目標着房数に調整する。 </a:t>
            </a: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○予備摘粒は、ジベレリン</a:t>
            </a:r>
            <a:r>
              <a:rPr lang="en-US" altLang="ja-JP" dirty="0"/>
              <a:t>2</a:t>
            </a:r>
            <a:r>
              <a:rPr lang="ja-JP" altLang="en-US"/>
              <a:t>回処理法では</a:t>
            </a:r>
            <a:r>
              <a:rPr lang="en-US" altLang="ja-JP" dirty="0"/>
              <a:t>2</a:t>
            </a:r>
            <a:r>
              <a:rPr lang="ja-JP" altLang="en-US"/>
              <a:t>回目の処理までに、 </a:t>
            </a:r>
            <a:r>
              <a:rPr lang="en-US" altLang="ja-JP" dirty="0"/>
              <a:t>1</a:t>
            </a:r>
            <a:r>
              <a:rPr lang="ja-JP" altLang="en-US"/>
              <a:t>回処理法では処理後</a:t>
            </a:r>
            <a:r>
              <a:rPr lang="en-US" altLang="ja-JP" dirty="0"/>
              <a:t>5 </a:t>
            </a:r>
            <a:r>
              <a:rPr lang="ja-JP" altLang="en-US"/>
              <a:t>～</a:t>
            </a:r>
            <a:r>
              <a:rPr lang="en-US" altLang="ja-JP" dirty="0"/>
              <a:t>7</a:t>
            </a:r>
            <a:r>
              <a:rPr lang="ja-JP" altLang="en-US"/>
              <a:t>日の間に行う。目標果房重（</a:t>
            </a:r>
            <a:r>
              <a:rPr lang="en-US" altLang="ja-JP" dirty="0"/>
              <a:t>450</a:t>
            </a:r>
            <a:r>
              <a:rPr lang="ja-JP" altLang="en-US"/>
              <a:t>～</a:t>
            </a:r>
            <a:r>
              <a:rPr lang="en-US" altLang="ja-JP" dirty="0"/>
              <a:t>500</a:t>
            </a:r>
            <a:r>
              <a:rPr lang="ja-JP" altLang="en"/>
              <a:t>ｇ）</a:t>
            </a:r>
            <a:r>
              <a:rPr lang="ja-JP" altLang="en-US"/>
              <a:t>とするため、この時点の軸長が</a:t>
            </a:r>
            <a:r>
              <a:rPr lang="en-US" altLang="ja-JP" dirty="0"/>
              <a:t>4.5</a:t>
            </a:r>
            <a:r>
              <a:rPr lang="ja-JP" altLang="en-US"/>
              <a:t>～</a:t>
            </a:r>
            <a:r>
              <a:rPr lang="en-US" altLang="ja-JP" dirty="0"/>
              <a:t>5</a:t>
            </a:r>
            <a:r>
              <a:rPr lang="en" altLang="ja-JP" dirty="0"/>
              <a:t>cm </a:t>
            </a:r>
            <a:r>
              <a:rPr lang="ja-JP" altLang="en-US"/>
              <a:t>になるよう、房の大きさを整える。 </a:t>
            </a: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○仕上げ摘粒は、</a:t>
            </a:r>
            <a:r>
              <a:rPr lang="en-US" altLang="ja-JP" dirty="0"/>
              <a:t>2</a:t>
            </a:r>
            <a:r>
              <a:rPr lang="ja-JP" altLang="en-US"/>
              <a:t>回目の摘房後から開始し、できるだけ早く完了する。図</a:t>
            </a:r>
            <a:r>
              <a:rPr lang="en-US" altLang="ja-JP" dirty="0"/>
              <a:t>6</a:t>
            </a:r>
            <a:r>
              <a:rPr lang="ja-JP" altLang="en-US"/>
              <a:t>を参考に、目 標とする果房重、果粒数及び房形になるよう摘粒を行う。</a:t>
            </a: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0742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9C6F292B-3AE7-86DA-8C5D-B7DC81843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f3f73088d5_0_5:notes">
            <a:extLst>
              <a:ext uri="{FF2B5EF4-FFF2-40B4-BE49-F238E27FC236}">
                <a16:creationId xmlns:a16="http://schemas.microsoft.com/office/drawing/2014/main" id="{D12CFA25-5C30-4E83-F59C-6D453C5AD1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f3f73088d5_0_5:notes">
            <a:extLst>
              <a:ext uri="{FF2B5EF4-FFF2-40B4-BE49-F238E27FC236}">
                <a16:creationId xmlns:a16="http://schemas.microsoft.com/office/drawing/2014/main" id="{EB149C1D-A0AE-CE1B-75B8-30B36A69AE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スライド右図の文献の知見をそのまま使うのであれば、アルゴリズムの追加改修が必要。（技術的にはそこまで難しくないはず）</a:t>
            </a: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ただ、精度をもっと上げるのであれば、満開２５日後ではなく、着果を起点にする方が良いと推察。</a:t>
            </a: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また、積算日照時間ではなく、積算日射量の方が良いと思われる。</a:t>
            </a: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（日がてっていたかどうかが日照時間、どれぐらい光の量があったか</a:t>
            </a:r>
            <a:r>
              <a:rPr lang="en-US" altLang="ja-JP" dirty="0"/>
              <a:t>/</a:t>
            </a:r>
            <a:r>
              <a:rPr lang="ja-JP" altLang="en-US"/>
              <a:t>エネルギーがそそがれていたか　が、日射量。植物は光エネルギーを光合成に使うので、時間ではなくエネルギーで見る方が精度が高くなるのでは。）</a:t>
            </a: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927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712A0D-886C-43D2-95CD-950ED124A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466D4F0-0226-4124-9C2E-187E7B88B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マスター字幕の書式設定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94EB269-2CA1-4A07-B5F9-A3B3F03D11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7655"/>
            <a:ext cx="4572001" cy="71780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97AE0B9-61BD-4FD4-9666-69676E76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427655"/>
            <a:ext cx="4572001" cy="71780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0A1786B-1E7D-45EF-8F86-BFC6250D79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66" y="185454"/>
            <a:ext cx="2409521" cy="4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0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712A0D-886C-43D2-95CD-950ED124A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466D4F0-0226-4124-9C2E-187E7B88B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マスター字幕の書式設定</a:t>
            </a:r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0A1786B-1E7D-45EF-8F86-BFC6250D7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66" y="185454"/>
            <a:ext cx="2409521" cy="4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42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セクション見出し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26F099-30C5-456B-B69C-8E32C4754CF3}"/>
              </a:ext>
            </a:extLst>
          </p:cNvPr>
          <p:cNvSpPr/>
          <p:nvPr userDrawn="1"/>
        </p:nvSpPr>
        <p:spPr>
          <a:xfrm>
            <a:off x="0" y="1378458"/>
            <a:ext cx="9144000" cy="2105406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rgbClr val="92D050"/>
              </a:gs>
              <a:gs pos="10000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/>
          </a:p>
        </p:txBody>
      </p:sp>
      <p:pic>
        <p:nvPicPr>
          <p:cNvPr id="8" name="図 7" descr="写真と文字の加工写真&#10;&#10;低い精度で自動的に生成された説明">
            <a:extLst>
              <a:ext uri="{FF2B5EF4-FFF2-40B4-BE49-F238E27FC236}">
                <a16:creationId xmlns:a16="http://schemas.microsoft.com/office/drawing/2014/main" id="{57051774-6971-408A-A8F9-7231D448D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2088" y="1378458"/>
            <a:ext cx="3864769" cy="210540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3712A0D-886C-43D2-95CD-950ED124A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" y="1535810"/>
            <a:ext cx="5584127" cy="1790700"/>
          </a:xfrm>
        </p:spPr>
        <p:txBody>
          <a:bodyPr anchor="ctr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466D4F0-0226-4124-9C2E-187E7B88B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111" y="3680817"/>
            <a:ext cx="68580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マスター字幕の書式設定</a:t>
            </a:r>
            <a:endParaRPr kumimoji="1" lang="ja-JP" altLang="en-US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12E8C94-02A3-6FA4-91AF-78650E7BBDE0}"/>
              </a:ext>
            </a:extLst>
          </p:cNvPr>
          <p:cNvSpPr/>
          <p:nvPr userDrawn="1"/>
        </p:nvSpPr>
        <p:spPr>
          <a:xfrm>
            <a:off x="262069" y="220862"/>
            <a:ext cx="1237739" cy="319750"/>
          </a:xfrm>
          <a:custGeom>
            <a:avLst/>
            <a:gdLst/>
            <a:ahLst/>
            <a:cxnLst/>
            <a:rect l="l" t="t" r="r" b="b"/>
            <a:pathLst>
              <a:path w="1944160" h="502241">
                <a:moveTo>
                  <a:pt x="0" y="0"/>
                </a:moveTo>
                <a:lnTo>
                  <a:pt x="1944159" y="0"/>
                </a:lnTo>
                <a:lnTo>
                  <a:pt x="1944159" y="502241"/>
                </a:lnTo>
                <a:lnTo>
                  <a:pt x="0" y="50224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525"/>
          </a:p>
        </p:txBody>
      </p:sp>
    </p:spTree>
    <p:extLst>
      <p:ext uri="{BB962C8B-B14F-4D97-AF65-F5344CB8AC3E}">
        <p14:creationId xmlns:p14="http://schemas.microsoft.com/office/powerpoint/2010/main" val="3343382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139C83-7AFF-4F35-959C-4AAAE4918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FD8985-2471-4DE1-93EC-3B090976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932229"/>
            <a:ext cx="7886700" cy="350800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0903AD-58AB-4887-989D-BC53CB18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DBFA8-BBC3-42F0-B381-5AF5A6BE849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27D2FB7B-6A31-4EA2-B457-2AB37911F6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373" y="464344"/>
            <a:ext cx="7005638" cy="397780"/>
          </a:xfrm>
        </p:spPr>
        <p:txBody>
          <a:bodyPr anchor="ctr"/>
          <a:lstStyle>
            <a:lvl2pPr marL="342900" indent="0">
              <a:buFontTx/>
              <a:buNone/>
              <a:defRPr baseline="0"/>
            </a:lvl2pPr>
          </a:lstStyle>
          <a:p>
            <a:pPr lvl="1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31508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139C83-7AFF-4F35-959C-4AAAE4918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FD8985-2471-4DE1-93EC-3B090976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66" y="926105"/>
            <a:ext cx="7886700" cy="350800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0903AD-58AB-4887-989D-BC53CB18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6CFC-7E8C-4555-A8BB-D5531B81F6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695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65D9C8-D7E3-4BF6-82DE-29900D7B0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3BD249-E451-4DBF-93A1-9B01B3038D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F76CFC-7E8C-4555-A8BB-D5531B81F6B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477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F66448-3048-416C-AEA1-9DA19D4BE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0246A9-913A-4AB4-8A6E-DB607340C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D3F7D0A-8DF2-43B3-B5F3-03DEB5A2E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E19A79-F804-43FC-A7FA-A46E1EC1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6CFC-7E8C-4555-A8BB-D5531B81F6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05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1B6A0F-F8E3-4B46-A07A-2AA8E965A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9310966-758E-4268-BB20-663403F39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C1E0700-1BBA-450A-BDCC-D44279DB1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6519416-A3FB-41B3-AA62-BE2C5BAF3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20C5DFE-D17A-483F-AEFA-F0BA33543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6CFC-7E8C-4555-A8BB-D5531B81F6B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71544B00-7CD3-4C56-B00D-D01CA22C8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2" y="66055"/>
            <a:ext cx="7005296" cy="39778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C6431FC2-14BB-4A1B-8743-617D8D65260E}"/>
              </a:ext>
            </a:extLst>
          </p:cNvPr>
          <p:cNvSpPr txBox="1">
            <a:spLocks/>
          </p:cNvSpPr>
          <p:nvPr userDrawn="1"/>
        </p:nvSpPr>
        <p:spPr>
          <a:xfrm>
            <a:off x="153476" y="501253"/>
            <a:ext cx="7005296" cy="3977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 baseline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sz="1800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91563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AE7486-58AD-4B33-96D8-69987DEA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6CFC-7E8C-4555-A8BB-D5531B81F6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205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タイトルテキスト"/>
          <p:cNvSpPr txBox="1">
            <a:spLocks noGrp="1"/>
          </p:cNvSpPr>
          <p:nvPr>
            <p:ph type="title"/>
          </p:nvPr>
        </p:nvSpPr>
        <p:spPr>
          <a:xfrm>
            <a:off x="103280" y="92490"/>
            <a:ext cx="6424522" cy="331756"/>
          </a:xfrm>
          <a:prstGeom prst="rect">
            <a:avLst/>
          </a:prstGeom>
        </p:spPr>
        <p:txBody>
          <a:bodyPr lIns="121866" tIns="121866" rIns="121866" bIns="121866">
            <a:normAutofit/>
          </a:bodyPr>
          <a:lstStyle>
            <a:lvl1pPr>
              <a:lnSpc>
                <a:spcPct val="100000"/>
              </a:lnSpc>
              <a:defRPr sz="1274">
                <a:solidFill>
                  <a:srgbClr val="1C1C1C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308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758111" y="-76299"/>
            <a:ext cx="244489" cy="669332"/>
          </a:xfrm>
          <a:prstGeom prst="rect">
            <a:avLst/>
          </a:prstGeom>
          <a:ln w="25400"/>
        </p:spPr>
        <p:txBody>
          <a:bodyPr lIns="121866" tIns="121866" rIns="121866" bIns="121866" anchor="ctr"/>
          <a:lstStyle>
            <a:lvl1pPr>
              <a:defRPr sz="1049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89908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0"/>
            <a:ext cx="9179400" cy="468000"/>
          </a:xfrm>
          <a:prstGeom prst="rect">
            <a:avLst/>
          </a:prstGeom>
          <a:gradFill>
            <a:gsLst>
              <a:gs pos="0">
                <a:srgbClr val="709757"/>
              </a:gs>
              <a:gs pos="0">
                <a:srgbClr val="709757"/>
              </a:gs>
              <a:gs pos="100000">
                <a:schemeClr val="accent1">
                  <a:tint val="23500"/>
                  <a:satMod val="160000"/>
                  <a:alpha val="0"/>
                  <a:lumMod val="0"/>
                  <a:lumOff val="100000"/>
                </a:schemeClr>
              </a:gs>
            </a:gsLst>
            <a:lin ang="27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86050" y="0"/>
            <a:ext cx="468000" cy="468000"/>
          </a:xfrm>
          <a:prstGeom prst="rect">
            <a:avLst/>
          </a:prstGeom>
          <a:solidFill>
            <a:schemeClr val="accent6">
              <a:lumMod val="50000"/>
              <a:alpha val="21000"/>
            </a:schemeClr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 dirty="0"/>
          </a:p>
        </p:txBody>
      </p:sp>
      <p:sp>
        <p:nvSpPr>
          <p:cNvPr id="22" name="Google Shape;22;p4"/>
          <p:cNvSpPr txBox="1"/>
          <p:nvPr/>
        </p:nvSpPr>
        <p:spPr>
          <a:xfrm>
            <a:off x="-5100" y="4941575"/>
            <a:ext cx="36498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ja" sz="900" b="0" i="0" u="none" strike="noStrike" cap="none">
                <a:latin typeface="Meiryo"/>
                <a:ea typeface="Meiryo"/>
                <a:cs typeface="Meiryo"/>
                <a:sym typeface="Meiryo"/>
              </a:rPr>
              <a:t>Confidential Information Greein Inc. All rights reserved</a:t>
            </a:r>
            <a:endParaRPr sz="900" b="0" i="0" u="none" strike="noStrike" cap="none"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1000" y="28899"/>
            <a:ext cx="1371448" cy="354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712A0D-886C-43D2-95CD-950ED124A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1" cy="17907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466D4F0-0226-4124-9C2E-187E7B88B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1" cy="1241822"/>
          </a:xfrm>
        </p:spPr>
        <p:txBody>
          <a:bodyPr/>
          <a:lstStyle>
            <a:lvl1pPr marL="0" indent="0" algn="ctr">
              <a:buNone/>
              <a:defRPr sz="1799"/>
            </a:lvl1pPr>
            <a:lvl2pPr marL="342729" indent="0" algn="ctr">
              <a:buNone/>
              <a:defRPr sz="1499"/>
            </a:lvl2pPr>
            <a:lvl3pPr marL="685457" indent="0" algn="ctr">
              <a:buNone/>
              <a:defRPr sz="1349"/>
            </a:lvl3pPr>
            <a:lvl4pPr marL="1028186" indent="0" algn="ctr">
              <a:buNone/>
              <a:defRPr sz="1199"/>
            </a:lvl4pPr>
            <a:lvl5pPr marL="1370915" indent="0" algn="ctr">
              <a:buNone/>
              <a:defRPr sz="1199"/>
            </a:lvl5pPr>
            <a:lvl6pPr marL="1713643" indent="0" algn="ctr">
              <a:buNone/>
              <a:defRPr sz="1199"/>
            </a:lvl6pPr>
            <a:lvl7pPr marL="2056372" indent="0" algn="ctr">
              <a:buNone/>
              <a:defRPr sz="1199"/>
            </a:lvl7pPr>
            <a:lvl8pPr marL="2399100" indent="0" algn="ctr">
              <a:buNone/>
              <a:defRPr sz="1199"/>
            </a:lvl8pPr>
            <a:lvl9pPr marL="2741828" indent="0" algn="ctr">
              <a:buNone/>
              <a:defRPr sz="1199"/>
            </a:lvl9pPr>
          </a:lstStyle>
          <a:p>
            <a:r>
              <a:rPr kumimoji="1" lang="ja-JP" altLang="en-US"/>
              <a:t>マスター字幕の書式設定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94EB269-2CA1-4A07-B5F9-A3B3F03D11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427656"/>
            <a:ext cx="4572001" cy="71780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97AE0B9-61BD-4FD4-9666-69676E76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427656"/>
            <a:ext cx="4572001" cy="71780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0A1786B-1E7D-45EF-8F86-BFC6250D79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67" y="185454"/>
            <a:ext cx="2409521" cy="4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712A0D-886C-43D2-95CD-950ED124A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1" cy="17907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466D4F0-0226-4124-9C2E-187E7B88B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1" cy="1241822"/>
          </a:xfrm>
        </p:spPr>
        <p:txBody>
          <a:bodyPr/>
          <a:lstStyle>
            <a:lvl1pPr marL="0" indent="0" algn="ctr">
              <a:buNone/>
              <a:defRPr sz="1799"/>
            </a:lvl1pPr>
            <a:lvl2pPr marL="342729" indent="0" algn="ctr">
              <a:buNone/>
              <a:defRPr sz="1499"/>
            </a:lvl2pPr>
            <a:lvl3pPr marL="685457" indent="0" algn="ctr">
              <a:buNone/>
              <a:defRPr sz="1349"/>
            </a:lvl3pPr>
            <a:lvl4pPr marL="1028186" indent="0" algn="ctr">
              <a:buNone/>
              <a:defRPr sz="1199"/>
            </a:lvl4pPr>
            <a:lvl5pPr marL="1370915" indent="0" algn="ctr">
              <a:buNone/>
              <a:defRPr sz="1199"/>
            </a:lvl5pPr>
            <a:lvl6pPr marL="1713643" indent="0" algn="ctr">
              <a:buNone/>
              <a:defRPr sz="1199"/>
            </a:lvl6pPr>
            <a:lvl7pPr marL="2056372" indent="0" algn="ctr">
              <a:buNone/>
              <a:defRPr sz="1199"/>
            </a:lvl7pPr>
            <a:lvl8pPr marL="2399100" indent="0" algn="ctr">
              <a:buNone/>
              <a:defRPr sz="1199"/>
            </a:lvl8pPr>
            <a:lvl9pPr marL="2741828" indent="0" algn="ctr">
              <a:buNone/>
              <a:defRPr sz="1199"/>
            </a:lvl9pPr>
          </a:lstStyle>
          <a:p>
            <a:r>
              <a:rPr kumimoji="1" lang="ja-JP" altLang="en-US"/>
              <a:t>マスター字幕の書式設定</a:t>
            </a:r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0A1786B-1E7D-45EF-8F86-BFC6250D7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67" y="185454"/>
            <a:ext cx="2409521" cy="4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93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26F099-30C5-456B-B69C-8E32C4754CF3}"/>
              </a:ext>
            </a:extLst>
          </p:cNvPr>
          <p:cNvSpPr/>
          <p:nvPr userDrawn="1"/>
        </p:nvSpPr>
        <p:spPr>
          <a:xfrm>
            <a:off x="0" y="1378458"/>
            <a:ext cx="9144000" cy="21054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99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3712A0D-886C-43D2-95CD-950ED124A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964" y="1462683"/>
            <a:ext cx="6858001" cy="1790700"/>
          </a:xfrm>
        </p:spPr>
        <p:txBody>
          <a:bodyPr anchor="ctr"/>
          <a:lstStyle>
            <a:lvl1pPr algn="ctr">
              <a:defRPr sz="2999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466D4F0-0226-4124-9C2E-187E7B88B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111" y="3680817"/>
            <a:ext cx="6858001" cy="1241822"/>
          </a:xfrm>
        </p:spPr>
        <p:txBody>
          <a:bodyPr/>
          <a:lstStyle>
            <a:lvl1pPr marL="0" indent="0" algn="l">
              <a:buNone/>
              <a:defRPr sz="1799"/>
            </a:lvl1pPr>
            <a:lvl2pPr marL="342729" indent="0" algn="ctr">
              <a:buNone/>
              <a:defRPr sz="1499"/>
            </a:lvl2pPr>
            <a:lvl3pPr marL="685457" indent="0" algn="ctr">
              <a:buNone/>
              <a:defRPr sz="1349"/>
            </a:lvl3pPr>
            <a:lvl4pPr marL="1028186" indent="0" algn="ctr">
              <a:buNone/>
              <a:defRPr sz="1199"/>
            </a:lvl4pPr>
            <a:lvl5pPr marL="1370915" indent="0" algn="ctr">
              <a:buNone/>
              <a:defRPr sz="1199"/>
            </a:lvl5pPr>
            <a:lvl6pPr marL="1713643" indent="0" algn="ctr">
              <a:buNone/>
              <a:defRPr sz="1199"/>
            </a:lvl6pPr>
            <a:lvl7pPr marL="2056372" indent="0" algn="ctr">
              <a:buNone/>
              <a:defRPr sz="1199"/>
            </a:lvl7pPr>
            <a:lvl8pPr marL="2399100" indent="0" algn="ctr">
              <a:buNone/>
              <a:defRPr sz="1199"/>
            </a:lvl8pPr>
            <a:lvl9pPr marL="2741828" indent="0" algn="ctr">
              <a:buNone/>
              <a:defRPr sz="1199"/>
            </a:lvl9pPr>
          </a:lstStyle>
          <a:p>
            <a:r>
              <a:rPr kumimoji="1" lang="ja-JP" altLang="en-US"/>
              <a:t>マスター字幕の書式設定</a:t>
            </a:r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0A1786B-1E7D-45EF-8F86-BFC6250D7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67" y="185454"/>
            <a:ext cx="2409521" cy="4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52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139C83-7AFF-4F35-959C-4AAAE4918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FD8985-2471-4DE1-93EC-3B090976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932229"/>
            <a:ext cx="7886700" cy="350800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0903AD-58AB-4887-989D-BC53CB18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DBFA8-BBC3-42F0-B381-5AF5A6BE849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27D2FB7B-6A31-4EA2-B457-2AB37911F6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374" y="464344"/>
            <a:ext cx="7005638" cy="397780"/>
          </a:xfrm>
        </p:spPr>
        <p:txBody>
          <a:bodyPr anchor="ctr"/>
          <a:lstStyle>
            <a:lvl2pPr marL="342729" indent="0">
              <a:buFontTx/>
              <a:buNone/>
              <a:defRPr baseline="0"/>
            </a:lvl2pPr>
          </a:lstStyle>
          <a:p>
            <a:pPr lvl="1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47558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139C83-7AFF-4F35-959C-4AAAE4918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FD8985-2471-4DE1-93EC-3B090976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67" y="926105"/>
            <a:ext cx="7886700" cy="350800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0903AD-58AB-4887-989D-BC53CB18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6CFC-7E8C-4555-A8BB-D5531B81F6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869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65D9C8-D7E3-4BF6-82DE-29900D7B0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3BD249-E451-4DBF-93A1-9B01B3038D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F76CFC-7E8C-4555-A8BB-D5531B81F6B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8394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ロゴ&#10;&#10;自動的に生成された説明">
            <a:extLst>
              <a:ext uri="{FF2B5EF4-FFF2-40B4-BE49-F238E27FC236}">
                <a16:creationId xmlns:a16="http://schemas.microsoft.com/office/drawing/2014/main" id="{A91CB655-B6FF-F41E-43C6-37FD9F3574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481" y="986158"/>
            <a:ext cx="4605038" cy="317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59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712A0D-886C-43D2-95CD-950ED124A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466D4F0-0226-4124-9C2E-187E7B88B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マスター字幕の書式設定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94EB269-2CA1-4A07-B5F9-A3B3F03D11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7655"/>
            <a:ext cx="4572001" cy="71780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97AE0B9-61BD-4FD4-9666-69676E76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427655"/>
            <a:ext cx="4572001" cy="71780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0A1786B-1E7D-45EF-8F86-BFC6250D79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66" y="185454"/>
            <a:ext cx="2409521" cy="4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92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712A0D-886C-43D2-95CD-950ED124A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466D4F0-0226-4124-9C2E-187E7B88B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マスター字幕の書式設定</a:t>
            </a:r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0A1786B-1E7D-45EF-8F86-BFC6250D7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66" y="185454"/>
            <a:ext cx="2409521" cy="4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29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セクション見出し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26F099-30C5-456B-B69C-8E32C4754CF3}"/>
              </a:ext>
            </a:extLst>
          </p:cNvPr>
          <p:cNvSpPr/>
          <p:nvPr userDrawn="1"/>
        </p:nvSpPr>
        <p:spPr>
          <a:xfrm>
            <a:off x="0" y="1378458"/>
            <a:ext cx="9144000" cy="210540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C1D90A"/>
              </a:gs>
              <a:gs pos="100000">
                <a:srgbClr val="92D050"/>
              </a:gs>
              <a:gs pos="100000">
                <a:schemeClr val="accent1">
                  <a:lumMod val="30000"/>
                  <a:lumOff val="70000"/>
                  <a:alpha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/>
          </a:p>
        </p:txBody>
      </p:sp>
      <p:pic>
        <p:nvPicPr>
          <p:cNvPr id="8" name="図 7" descr="写真と文字の加工写真&#10;&#10;低い精度で自動的に生成された説明">
            <a:extLst>
              <a:ext uri="{FF2B5EF4-FFF2-40B4-BE49-F238E27FC236}">
                <a16:creationId xmlns:a16="http://schemas.microsoft.com/office/drawing/2014/main" id="{57051774-6971-408A-A8F9-7231D448D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2088" y="1378458"/>
            <a:ext cx="3864769" cy="210540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3712A0D-886C-43D2-95CD-950ED124A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" y="1535810"/>
            <a:ext cx="5584127" cy="1790700"/>
          </a:xfrm>
        </p:spPr>
        <p:txBody>
          <a:bodyPr anchor="ctr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466D4F0-0226-4124-9C2E-187E7B88B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111" y="3680817"/>
            <a:ext cx="68580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マスター字幕の書式設定</a:t>
            </a:r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0A1786B-1E7D-45EF-8F86-BFC6250D79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66" y="185454"/>
            <a:ext cx="2409521" cy="4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1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139C83-7AFF-4F35-959C-4AAAE4918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FD8985-2471-4DE1-93EC-3B090976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932229"/>
            <a:ext cx="7886700" cy="350800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0903AD-58AB-4887-989D-BC53CB18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DBFA8-BBC3-42F0-B381-5AF5A6BE849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27D2FB7B-6A31-4EA2-B457-2AB37911F6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373" y="464344"/>
            <a:ext cx="7005638" cy="397780"/>
          </a:xfrm>
        </p:spPr>
        <p:txBody>
          <a:bodyPr anchor="ctr"/>
          <a:lstStyle>
            <a:lvl2pPr marL="342900" indent="0">
              <a:buFontTx/>
              <a:buNone/>
              <a:defRPr baseline="0"/>
            </a:lvl2pPr>
          </a:lstStyle>
          <a:p>
            <a:pPr lvl="1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27496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139C83-7AFF-4F35-959C-4AAAE4918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FD8985-2471-4DE1-93EC-3B090976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66" y="926105"/>
            <a:ext cx="7886700" cy="350800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0903AD-58AB-4887-989D-BC53CB18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6CFC-7E8C-4555-A8BB-D5531B81F6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672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65D9C8-D7E3-4BF6-82DE-29900D7B0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3BD249-E451-4DBF-93A1-9B01B3038D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F76CFC-7E8C-4555-A8BB-D5531B81F6B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2800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F66448-3048-416C-AEA1-9DA19D4BE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0246A9-913A-4AB4-8A6E-DB607340C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D3F7D0A-8DF2-43B3-B5F3-03DEB5A2E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E19A79-F804-43FC-A7FA-A46E1EC1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6CFC-7E8C-4555-A8BB-D5531B81F6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264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1B6A0F-F8E3-4B46-A07A-2AA8E965A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9310966-758E-4268-BB20-663403F39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C1E0700-1BBA-450A-BDCC-D44279DB1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6519416-A3FB-41B3-AA62-BE2C5BAF3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20C5DFE-D17A-483F-AEFA-F0BA33543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6CFC-7E8C-4555-A8BB-D5531B81F6B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71544B00-7CD3-4C56-B00D-D01CA22C8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2" y="66055"/>
            <a:ext cx="7005296" cy="39778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C6431FC2-14BB-4A1B-8743-617D8D65260E}"/>
              </a:ext>
            </a:extLst>
          </p:cNvPr>
          <p:cNvSpPr txBox="1">
            <a:spLocks/>
          </p:cNvSpPr>
          <p:nvPr userDrawn="1"/>
        </p:nvSpPr>
        <p:spPr>
          <a:xfrm>
            <a:off x="153476" y="501253"/>
            <a:ext cx="7005296" cy="3977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 baseline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sz="1800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21043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AE7486-58AD-4B33-96D8-69987DEA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6CFC-7E8C-4555-A8BB-D5531B81F6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267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0099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59294EA6-6705-4F38-AE51-7052791E73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17937" y="-1898"/>
            <a:ext cx="432132" cy="469107"/>
          </a:xfrm>
          <a:prstGeom prst="rect">
            <a:avLst/>
          </a:prstGeom>
          <a:solidFill>
            <a:srgbClr val="C6D800"/>
          </a:solidFill>
          <a:ln w="9525">
            <a:noFill/>
            <a:miter lim="800000"/>
            <a:headEnd/>
            <a:tailEnd/>
          </a:ln>
        </p:spPr>
        <p:txBody>
          <a:bodyPr wrap="none" lIns="62308" tIns="32400" rIns="62308" bIns="324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385" baseline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52EA391-9DC4-4F6B-AAEC-2EEC59F9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2" y="66055"/>
            <a:ext cx="7005296" cy="397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0CB49B-49EA-48D6-A203-A1C602D1A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380" y="932229"/>
            <a:ext cx="7886700" cy="3508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713482-7DA0-45A4-8E10-4C03ED4DB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910332"/>
            <a:ext cx="3086100" cy="233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algn="l"/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FA0ABC-43CD-45B3-9172-CCF571903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9678" y="97979"/>
            <a:ext cx="628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23F76CFC-7E8C-4555-A8BB-D5531B81F6B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019F25D-F01A-4751-AC80-23E874FD00D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782" y="93487"/>
            <a:ext cx="1397862" cy="278336"/>
          </a:xfrm>
          <a:prstGeom prst="rect">
            <a:avLst/>
          </a:prstGeom>
        </p:spPr>
      </p:pic>
      <p:sp>
        <p:nvSpPr>
          <p:cNvPr id="9" name="Line 6">
            <a:extLst>
              <a:ext uri="{FF2B5EF4-FFF2-40B4-BE49-F238E27FC236}">
                <a16:creationId xmlns:a16="http://schemas.microsoft.com/office/drawing/2014/main" id="{AEEDCA10-F02A-4A72-905C-59C7D274AEC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35746" y="465535"/>
            <a:ext cx="9366614" cy="0"/>
          </a:xfrm>
          <a:prstGeom prst="line">
            <a:avLst/>
          </a:prstGeom>
          <a:noFill/>
          <a:ln w="6350">
            <a:solidFill>
              <a:srgbClr val="C6D800"/>
            </a:solidFill>
            <a:round/>
            <a:headEnd/>
            <a:tailEnd/>
          </a:ln>
        </p:spPr>
        <p:txBody>
          <a:bodyPr lIns="62308" tIns="32400" rIns="62308" bIns="3240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kumimoji="1" lang="ja-JP" altLang="en-US" sz="1108" baseline="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203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4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2100" kern="1200" baseline="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 baseline="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 baseline="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 baseline="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 baseline="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 baseline="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59294EA6-6705-4F38-AE51-7052791E73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17937" y="-1898"/>
            <a:ext cx="432132" cy="469107"/>
          </a:xfrm>
          <a:prstGeom prst="rect">
            <a:avLst/>
          </a:prstGeom>
          <a:solidFill>
            <a:srgbClr val="C6D800"/>
          </a:solidFill>
          <a:ln w="9525">
            <a:noFill/>
            <a:miter lim="800000"/>
            <a:headEnd/>
            <a:tailEnd/>
          </a:ln>
        </p:spPr>
        <p:txBody>
          <a:bodyPr wrap="none" lIns="62276" tIns="32384" rIns="62276" bIns="3238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384" baseline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52EA391-9DC4-4F6B-AAEC-2EEC59F9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2" y="66056"/>
            <a:ext cx="7005296" cy="397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0CB49B-49EA-48D6-A203-A1C602D1A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381" y="932229"/>
            <a:ext cx="7886700" cy="3508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713482-7DA0-45A4-8E10-4C03ED4DB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910334"/>
            <a:ext cx="3086100" cy="233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algn="l"/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FA0ABC-43CD-45B3-9172-CCF571903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9679" y="97981"/>
            <a:ext cx="62865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23F76CFC-7E8C-4555-A8BB-D5531B81F6B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019F25D-F01A-4751-AC80-23E874FD00D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783" y="93487"/>
            <a:ext cx="1397863" cy="278336"/>
          </a:xfrm>
          <a:prstGeom prst="rect">
            <a:avLst/>
          </a:prstGeom>
        </p:spPr>
      </p:pic>
      <p:sp>
        <p:nvSpPr>
          <p:cNvPr id="9" name="Line 6">
            <a:extLst>
              <a:ext uri="{FF2B5EF4-FFF2-40B4-BE49-F238E27FC236}">
                <a16:creationId xmlns:a16="http://schemas.microsoft.com/office/drawing/2014/main" id="{AEEDCA10-F02A-4A72-905C-59C7D274AEC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35746" y="465535"/>
            <a:ext cx="9366615" cy="0"/>
          </a:xfrm>
          <a:prstGeom prst="line">
            <a:avLst/>
          </a:prstGeom>
          <a:noFill/>
          <a:ln w="6350">
            <a:solidFill>
              <a:srgbClr val="C6D800"/>
            </a:solidFill>
            <a:round/>
            <a:headEnd/>
            <a:tailEnd/>
          </a:ln>
        </p:spPr>
        <p:txBody>
          <a:bodyPr lIns="62276" tIns="32384" rIns="62276" bIns="32384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kumimoji="1" lang="ja-JP" altLang="en-US" sz="1108" baseline="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270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hf hdr="0" ftr="0" dt="0"/>
  <p:txStyles>
    <p:titleStyle>
      <a:lvl1pPr algn="l" defTabSz="685457" rtl="0" eaLnBrk="1" latinLnBrk="0" hangingPunct="1">
        <a:lnSpc>
          <a:spcPct val="90000"/>
        </a:lnSpc>
        <a:spcBef>
          <a:spcPct val="0"/>
        </a:spcBef>
        <a:buNone/>
        <a:defRPr kumimoji="1" sz="2099" kern="1200" baseline="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+mj-cs"/>
        </a:defRPr>
      </a:lvl1pPr>
    </p:titleStyle>
    <p:bodyStyle>
      <a:lvl1pPr marL="171365" indent="-171365" algn="l" defTabSz="685457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kumimoji="1" sz="2099" kern="1200" baseline="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+mn-cs"/>
        </a:defRPr>
      </a:lvl1pPr>
      <a:lvl2pPr marL="514093" indent="-171365" algn="l" defTabSz="6854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799" kern="1200" baseline="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+mn-cs"/>
        </a:defRPr>
      </a:lvl2pPr>
      <a:lvl3pPr marL="856822" indent="-171365" algn="l" defTabSz="6854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99" kern="1200" baseline="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+mn-cs"/>
        </a:defRPr>
      </a:lvl3pPr>
      <a:lvl4pPr marL="1199550" indent="-171365" algn="l" defTabSz="6854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49" kern="1200" baseline="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+mn-cs"/>
        </a:defRPr>
      </a:lvl4pPr>
      <a:lvl5pPr marL="1542279" indent="-171365" algn="l" defTabSz="6854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49" kern="1200" baseline="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+mn-cs"/>
        </a:defRPr>
      </a:lvl5pPr>
      <a:lvl6pPr marL="1885007" indent="-171365" algn="l" defTabSz="6854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7736" indent="-171365" algn="l" defTabSz="6854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0465" indent="-171365" algn="l" defTabSz="6854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3193" indent="-171365" algn="l" defTabSz="6854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457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29" algn="l" defTabSz="685457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57" algn="l" defTabSz="685457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86" algn="l" defTabSz="685457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915" algn="l" defTabSz="685457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643" algn="l" defTabSz="685457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72" algn="l" defTabSz="685457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100" algn="l" defTabSz="685457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828" algn="l" defTabSz="685457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59294EA6-6705-4F38-AE51-7052791E73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17937" y="-1898"/>
            <a:ext cx="432132" cy="469107"/>
          </a:xfrm>
          <a:prstGeom prst="rect">
            <a:avLst/>
          </a:prstGeom>
          <a:solidFill>
            <a:srgbClr val="C6D800"/>
          </a:solidFill>
          <a:ln w="9525">
            <a:noFill/>
            <a:miter lim="800000"/>
            <a:headEnd/>
            <a:tailEnd/>
          </a:ln>
        </p:spPr>
        <p:txBody>
          <a:bodyPr wrap="none" lIns="62308" tIns="32400" rIns="62308" bIns="324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385" baseline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52EA391-9DC4-4F6B-AAEC-2EEC59F9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2" y="66055"/>
            <a:ext cx="7005296" cy="397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0CB49B-49EA-48D6-A203-A1C602D1A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380" y="932229"/>
            <a:ext cx="7886700" cy="3508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713482-7DA0-45A4-8E10-4C03ED4DB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910332"/>
            <a:ext cx="3086100" cy="233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algn="l"/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FA0ABC-43CD-45B3-9172-CCF571903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9678" y="97979"/>
            <a:ext cx="628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23F76CFC-7E8C-4555-A8BB-D5531B81F6B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019F25D-F01A-4751-AC80-23E874FD00D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782" y="93487"/>
            <a:ext cx="1397862" cy="278336"/>
          </a:xfrm>
          <a:prstGeom prst="rect">
            <a:avLst/>
          </a:prstGeom>
        </p:spPr>
      </p:pic>
      <p:sp>
        <p:nvSpPr>
          <p:cNvPr id="9" name="Line 6">
            <a:extLst>
              <a:ext uri="{FF2B5EF4-FFF2-40B4-BE49-F238E27FC236}">
                <a16:creationId xmlns:a16="http://schemas.microsoft.com/office/drawing/2014/main" id="{AEEDCA10-F02A-4A72-905C-59C7D274AEC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35746" y="465535"/>
            <a:ext cx="9366614" cy="0"/>
          </a:xfrm>
          <a:prstGeom prst="line">
            <a:avLst/>
          </a:prstGeom>
          <a:noFill/>
          <a:ln w="6350">
            <a:solidFill>
              <a:srgbClr val="C6D800"/>
            </a:solidFill>
            <a:round/>
            <a:headEnd/>
            <a:tailEnd/>
          </a:ln>
        </p:spPr>
        <p:txBody>
          <a:bodyPr lIns="62308" tIns="32400" rIns="62308" bIns="3240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kumimoji="1" lang="ja-JP" altLang="en-US" sz="1108" baseline="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921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2100" kern="1200" baseline="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 baseline="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 baseline="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 baseline="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 baseline="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 baseline="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8888" b="-8888"/>
            </a:stretch>
          </a:blipFill>
        </p:spPr>
        <p:txBody>
          <a:bodyPr/>
          <a:lstStyle/>
          <a:p>
            <a:endParaRPr lang="ja-JP" altLang="en-US" sz="700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1303087" y="-895708"/>
            <a:ext cx="6944440" cy="6944440"/>
            <a:chOff x="0" y="0"/>
            <a:chExt cx="6355080" cy="63550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 sz="7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323887" y="-889255"/>
            <a:ext cx="6944440" cy="69444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601"/>
            </a:solidFill>
          </p:spPr>
          <p:txBody>
            <a:bodyPr/>
            <a:lstStyle/>
            <a:p>
              <a:endParaRPr lang="ja-JP" altLang="en-US" sz="7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680"/>
                </a:lnSpc>
              </a:pPr>
              <a:endParaRPr sz="7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95161" y="1547671"/>
            <a:ext cx="5748840" cy="2070589"/>
            <a:chOff x="0" y="0"/>
            <a:chExt cx="3028195" cy="10906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28195" cy="1090680"/>
            </a:xfrm>
            <a:custGeom>
              <a:avLst/>
              <a:gdLst/>
              <a:ahLst/>
              <a:cxnLst/>
              <a:rect l="l" t="t" r="r" b="b"/>
              <a:pathLst>
                <a:path w="3028195" h="1090680">
                  <a:moveTo>
                    <a:pt x="0" y="0"/>
                  </a:moveTo>
                  <a:lnTo>
                    <a:pt x="3028195" y="0"/>
                  </a:lnTo>
                  <a:lnTo>
                    <a:pt x="3028195" y="1090680"/>
                  </a:lnTo>
                  <a:lnTo>
                    <a:pt x="0" y="109068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/>
            <a:lstStyle/>
            <a:p>
              <a:endParaRPr lang="ja-JP" altLang="en-US" sz="7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028195" cy="113830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680"/>
                </a:lnSpc>
              </a:pPr>
              <a:endParaRPr sz="700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3782317" y="1550053"/>
            <a:ext cx="536168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AutoShape 12"/>
          <p:cNvSpPr/>
          <p:nvPr/>
        </p:nvSpPr>
        <p:spPr>
          <a:xfrm>
            <a:off x="3782317" y="3599210"/>
            <a:ext cx="536168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 sz="700"/>
          </a:p>
        </p:txBody>
      </p:sp>
      <p:grpSp>
        <p:nvGrpSpPr>
          <p:cNvPr id="13" name="Group 13"/>
          <p:cNvGrpSpPr/>
          <p:nvPr/>
        </p:nvGrpSpPr>
        <p:grpSpPr>
          <a:xfrm>
            <a:off x="-506876" y="-11216"/>
            <a:ext cx="5165931" cy="516593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8000">
                <a:alpha val="95686"/>
              </a:srgbClr>
            </a:solidFill>
          </p:spPr>
          <p:txBody>
            <a:bodyPr/>
            <a:lstStyle/>
            <a:p>
              <a:endParaRPr lang="ja-JP" altLang="en-US" sz="7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680"/>
                </a:lnSpc>
              </a:pPr>
              <a:endParaRPr sz="7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1055" y="604471"/>
            <a:ext cx="3934558" cy="393455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9B507">
                <a:alpha val="40784"/>
              </a:srgbClr>
            </a:solidFill>
          </p:spPr>
          <p:txBody>
            <a:bodyPr/>
            <a:lstStyle/>
            <a:p>
              <a:endParaRPr lang="ja-JP" altLang="en-US" sz="7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680"/>
                </a:lnSpc>
              </a:pPr>
              <a:endParaRPr sz="700"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477866" y="864793"/>
            <a:ext cx="3340935" cy="3340935"/>
            <a:chOff x="0" y="0"/>
            <a:chExt cx="6355080" cy="63550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 sz="7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24877" y="904165"/>
            <a:ext cx="3262202" cy="3262189"/>
            <a:chOff x="0" y="0"/>
            <a:chExt cx="6350000" cy="63499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 sz="70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659055" y="2200647"/>
            <a:ext cx="4292813" cy="81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spc="460" dirty="0">
                <a:solidFill>
                  <a:srgbClr val="FFFFFF"/>
                </a:solidFill>
                <a:ea typeface="Noto Sans JP Bold"/>
              </a:rPr>
              <a:t>ＧＲＥＥＩＮ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678105" y="3059492"/>
            <a:ext cx="4273763" cy="277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10"/>
              </a:lnSpc>
              <a:spcBef>
                <a:spcPct val="0"/>
              </a:spcBef>
            </a:pPr>
            <a:r>
              <a:rPr lang="en-US" sz="1650" spc="33">
                <a:solidFill>
                  <a:srgbClr val="FFFFFF"/>
                </a:solidFill>
                <a:latin typeface="Noto Sans JP"/>
              </a:rPr>
              <a:t>Lead the way in the next green innovation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C5FB96E5-AA8E-AACB-C470-147E571B1714}"/>
              </a:ext>
            </a:extLst>
          </p:cNvPr>
          <p:cNvSpPr txBox="1"/>
          <p:nvPr/>
        </p:nvSpPr>
        <p:spPr>
          <a:xfrm>
            <a:off x="4687630" y="1697314"/>
            <a:ext cx="4456370" cy="515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endParaRPr lang="zh-CN" altLang="en-US" sz="1500" spc="163" dirty="0">
              <a:solidFill>
                <a:srgbClr val="FFFFFF"/>
              </a:solidFill>
              <a:ea typeface="Noto Sans JP"/>
            </a:endParaRPr>
          </a:p>
          <a:p>
            <a:pPr>
              <a:lnSpc>
                <a:spcPts val="2100"/>
              </a:lnSpc>
            </a:pPr>
            <a:endParaRPr lang="en-US" sz="1500" spc="163" dirty="0">
              <a:solidFill>
                <a:srgbClr val="FFFFFF"/>
              </a:solidFill>
              <a:ea typeface="Noto Sans JP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E57EB62-E3B8-7029-F567-BA086F5FEB6F}"/>
              </a:ext>
            </a:extLst>
          </p:cNvPr>
          <p:cNvSpPr txBox="1"/>
          <p:nvPr/>
        </p:nvSpPr>
        <p:spPr>
          <a:xfrm>
            <a:off x="8260425" y="47288"/>
            <a:ext cx="8835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solidFill>
                  <a:schemeClr val="bg1">
                    <a:lumMod val="85000"/>
                  </a:schemeClr>
                </a:solidFill>
              </a:rPr>
              <a:t>Ver.2025.08</a:t>
            </a:r>
            <a:endParaRPr kumimoji="1" lang="ja-JP" altLang="en-US" sz="1000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9AFD103-DA96-B430-F0BF-D24D22B62632}"/>
              </a:ext>
            </a:extLst>
          </p:cNvPr>
          <p:cNvSpPr txBox="1"/>
          <p:nvPr/>
        </p:nvSpPr>
        <p:spPr>
          <a:xfrm>
            <a:off x="4622489" y="1486069"/>
            <a:ext cx="45215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ja-JP" sz="1600" b="0" i="0" dirty="0">
              <a:solidFill>
                <a:schemeClr val="bg1">
                  <a:lumMod val="85000"/>
                </a:schemeClr>
              </a:solidFill>
              <a:effectLst/>
              <a:latin typeface="NotoSansJP"/>
            </a:endParaRPr>
          </a:p>
          <a:p>
            <a:r>
              <a:rPr lang="en-US" altLang="ja-JP" sz="1600" b="0" i="0" dirty="0">
                <a:solidFill>
                  <a:schemeClr val="bg1">
                    <a:lumMod val="85000"/>
                  </a:schemeClr>
                </a:solidFill>
                <a:effectLst/>
                <a:latin typeface="NotoSansJP"/>
              </a:rPr>
              <a:t>〜</a:t>
            </a:r>
            <a:r>
              <a:rPr lang="ja-JP" altLang="en-US" sz="1600" b="0" i="0">
                <a:solidFill>
                  <a:schemeClr val="bg1">
                    <a:lumMod val="85000"/>
                  </a:schemeClr>
                </a:solidFill>
                <a:effectLst/>
                <a:latin typeface="NotoSansJP"/>
              </a:rPr>
              <a:t>データ活用案：ブドウ編</a:t>
            </a:r>
            <a:r>
              <a:rPr lang="en-US" altLang="ja-JP" sz="1600" b="0" i="0" dirty="0">
                <a:solidFill>
                  <a:schemeClr val="bg1">
                    <a:lumMod val="85000"/>
                  </a:schemeClr>
                </a:solidFill>
                <a:effectLst/>
                <a:latin typeface="NotoSansJP"/>
              </a:rPr>
              <a:t>〜</a:t>
            </a:r>
            <a:endParaRPr lang="ja-JP" altLang="en-US" sz="160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3BD43FCD-BDF3-24D7-817D-1DBC0AF9B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タイトル 1">
            <a:extLst>
              <a:ext uri="{FF2B5EF4-FFF2-40B4-BE49-F238E27FC236}">
                <a16:creationId xmlns:a16="http://schemas.microsoft.com/office/drawing/2014/main" id="{8AE81756-D8B2-7DAE-351B-D44A810459C4}"/>
              </a:ext>
            </a:extLst>
          </p:cNvPr>
          <p:cNvSpPr txBox="1">
            <a:spLocks/>
          </p:cNvSpPr>
          <p:nvPr/>
        </p:nvSpPr>
        <p:spPr>
          <a:xfrm>
            <a:off x="65822" y="66947"/>
            <a:ext cx="8548999" cy="299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8242" tIns="48242" rIns="48242" bIns="48242" anchor="ctr">
            <a:noAutofit/>
          </a:bodyPr>
          <a:lstStyle>
            <a:lvl1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eiryo UI" charset="-128"/>
                <a:ea typeface="Meiryo UI" charset="-128"/>
                <a:cs typeface="Meiryo UI" charset="-128"/>
                <a:sym typeface="ヒラギノ角ゴ ProN W6"/>
              </a:defRPr>
            </a:lvl1pPr>
            <a:lvl2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  <a:lvl6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6pPr>
            <a:lvl7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7pPr>
            <a:lvl8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8pPr>
            <a:lvl9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9pPr>
          </a:lstStyle>
          <a:p>
            <a:r>
              <a:rPr lang="ja-JP" altLang="en-US" sz="2399">
                <a:solidFill>
                  <a:schemeClr val="bg1">
                    <a:lumMod val="95000"/>
                  </a:schemeClr>
                </a:solidFill>
              </a:rPr>
              <a:t>ぶどうへのデータ適用について</a:t>
            </a:r>
          </a:p>
        </p:txBody>
      </p:sp>
      <p:sp>
        <p:nvSpPr>
          <p:cNvPr id="40" name="スライド番号">
            <a:extLst>
              <a:ext uri="{FF2B5EF4-FFF2-40B4-BE49-F238E27FC236}">
                <a16:creationId xmlns:a16="http://schemas.microsoft.com/office/drawing/2014/main" id="{617CD46A-5E88-A7BC-7338-920998363D70}"/>
              </a:ext>
            </a:extLst>
          </p:cNvPr>
          <p:cNvSpPr txBox="1">
            <a:spLocks/>
          </p:cNvSpPr>
          <p:nvPr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chemeClr val="accent6">
              <a:lumMod val="50000"/>
              <a:alpha val="18527"/>
            </a:schemeClr>
          </a:solidFill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 anchorCtr="1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86CB4B4D-7CA3-9044-876B-883B54F8677D}" type="slidenum">
              <a:rPr lang="en-US" altLang="ja-JP" sz="1200" kern="1200" smtClean="0">
                <a:solidFill>
                  <a:prstClr val="white"/>
                </a:solidFill>
                <a:latin typeface="Arial" charset="0"/>
                <a:ea typeface="Meiryo UI" panose="020B0604030504040204" pitchFamily="50" charset="-128"/>
                <a:cs typeface="+mn-cs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2</a:t>
            </a:fld>
            <a:endParaRPr lang="en-US" altLang="ja-JP" sz="1200" kern="1200" dirty="0">
              <a:solidFill>
                <a:prstClr val="white"/>
              </a:solidFill>
              <a:latin typeface="Arial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350CDD-5B83-FEAA-EC9E-EBFB620002BA}"/>
              </a:ext>
            </a:extLst>
          </p:cNvPr>
          <p:cNvSpPr txBox="1"/>
          <p:nvPr/>
        </p:nvSpPr>
        <p:spPr>
          <a:xfrm>
            <a:off x="5054880" y="3075130"/>
            <a:ext cx="2598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出展</a:t>
            </a:r>
            <a:r>
              <a:rPr kumimoji="1"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ja-JP" alt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積算温度によるブドウの芽の休眠完了予測</a:t>
            </a:r>
            <a:endParaRPr kumimoji="1" lang="en" altLang="ja-JP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kumimoji="1" lang="en" altLang="ja-JP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</a:t>
            </a:r>
            <a:r>
              <a:rPr kumimoji="1" lang="en" altLang="ja-JP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agriknowledge.affrc.go.jp</a:t>
            </a:r>
            <a:r>
              <a:rPr kumimoji="1" lang="en" altLang="ja-JP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/RN/2030770295.pdf</a:t>
            </a:r>
            <a:endParaRPr kumimoji="1" lang="ja-JP" altLang="en-US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図 6" descr="テキスト, 手紙&#10;&#10;自動的に生成された説明">
            <a:extLst>
              <a:ext uri="{FF2B5EF4-FFF2-40B4-BE49-F238E27FC236}">
                <a16:creationId xmlns:a16="http://schemas.microsoft.com/office/drawing/2014/main" id="{753299DD-B741-BE11-440D-20D9156E4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565" y="1041362"/>
            <a:ext cx="5858869" cy="203376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FA93BBF-B77C-648B-11EB-F919568E55C1}"/>
              </a:ext>
            </a:extLst>
          </p:cNvPr>
          <p:cNvSpPr txBox="1"/>
          <p:nvPr/>
        </p:nvSpPr>
        <p:spPr>
          <a:xfrm>
            <a:off x="2646947" y="4201182"/>
            <a:ext cx="485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solidFill>
                  <a:schemeClr val="tx1">
                    <a:lumMod val="65000"/>
                    <a:lumOff val="35000"/>
                  </a:schemeClr>
                </a:solidFill>
              </a:rPr>
              <a:t>萌芽日の予測はすぐに出来そう</a:t>
            </a:r>
          </a:p>
        </p:txBody>
      </p:sp>
      <p:sp>
        <p:nvSpPr>
          <p:cNvPr id="11" name="三角形 10">
            <a:extLst>
              <a:ext uri="{FF2B5EF4-FFF2-40B4-BE49-F238E27FC236}">
                <a16:creationId xmlns:a16="http://schemas.microsoft.com/office/drawing/2014/main" id="{72CFC4DF-C9B4-FA09-6D4A-481011E4B97F}"/>
              </a:ext>
            </a:extLst>
          </p:cNvPr>
          <p:cNvSpPr/>
          <p:nvPr/>
        </p:nvSpPr>
        <p:spPr>
          <a:xfrm rot="10800000">
            <a:off x="3033756" y="3583362"/>
            <a:ext cx="3076486" cy="448141"/>
          </a:xfrm>
          <a:prstGeom prst="triangl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55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F0AC4443-8E11-8091-9562-660CC3CA2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タイトル 1">
            <a:extLst>
              <a:ext uri="{FF2B5EF4-FFF2-40B4-BE49-F238E27FC236}">
                <a16:creationId xmlns:a16="http://schemas.microsoft.com/office/drawing/2014/main" id="{BA6763B7-CBB0-3729-6802-AC9BD745EAA6}"/>
              </a:ext>
            </a:extLst>
          </p:cNvPr>
          <p:cNvSpPr txBox="1">
            <a:spLocks/>
          </p:cNvSpPr>
          <p:nvPr/>
        </p:nvSpPr>
        <p:spPr>
          <a:xfrm>
            <a:off x="65822" y="66947"/>
            <a:ext cx="8548999" cy="299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8242" tIns="48242" rIns="48242" bIns="48242" anchor="ctr">
            <a:noAutofit/>
          </a:bodyPr>
          <a:lstStyle>
            <a:lvl1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eiryo UI" charset="-128"/>
                <a:ea typeface="Meiryo UI" charset="-128"/>
                <a:cs typeface="Meiryo UI" charset="-128"/>
                <a:sym typeface="ヒラギノ角ゴ ProN W6"/>
              </a:defRPr>
            </a:lvl1pPr>
            <a:lvl2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  <a:lvl6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6pPr>
            <a:lvl7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7pPr>
            <a:lvl8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8pPr>
            <a:lvl9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9pPr>
          </a:lstStyle>
          <a:p>
            <a:r>
              <a:rPr lang="ja-JP" altLang="en-US" sz="2399">
                <a:solidFill>
                  <a:schemeClr val="bg1">
                    <a:lumMod val="95000"/>
                  </a:schemeClr>
                </a:solidFill>
              </a:rPr>
              <a:t>ぶどうへのデータ適用について</a:t>
            </a:r>
          </a:p>
        </p:txBody>
      </p:sp>
      <p:sp>
        <p:nvSpPr>
          <p:cNvPr id="40" name="スライド番号">
            <a:extLst>
              <a:ext uri="{FF2B5EF4-FFF2-40B4-BE49-F238E27FC236}">
                <a16:creationId xmlns:a16="http://schemas.microsoft.com/office/drawing/2014/main" id="{1AE80EAD-5C79-7715-AF74-E603C975479E}"/>
              </a:ext>
            </a:extLst>
          </p:cNvPr>
          <p:cNvSpPr txBox="1">
            <a:spLocks/>
          </p:cNvSpPr>
          <p:nvPr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chemeClr val="accent6">
              <a:lumMod val="50000"/>
              <a:alpha val="18527"/>
            </a:schemeClr>
          </a:solidFill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 anchorCtr="1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86CB4B4D-7CA3-9044-876B-883B54F8677D}" type="slidenum">
              <a:rPr lang="en-US" altLang="ja-JP" sz="1200" kern="1200" smtClean="0">
                <a:solidFill>
                  <a:prstClr val="white"/>
                </a:solidFill>
                <a:latin typeface="Arial" charset="0"/>
                <a:ea typeface="Meiryo UI" panose="020B0604030504040204" pitchFamily="50" charset="-128"/>
                <a:cs typeface="+mn-cs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3</a:t>
            </a:fld>
            <a:endParaRPr lang="en-US" altLang="ja-JP" sz="1200" kern="1200" dirty="0">
              <a:solidFill>
                <a:prstClr val="white"/>
              </a:solidFill>
              <a:latin typeface="Arial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B05969-5E14-141A-09B7-855519C15886}"/>
              </a:ext>
            </a:extLst>
          </p:cNvPr>
          <p:cNvSpPr txBox="1"/>
          <p:nvPr/>
        </p:nvSpPr>
        <p:spPr>
          <a:xfrm>
            <a:off x="65822" y="844834"/>
            <a:ext cx="901235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過去の萌芽日、開花日、着果日、着色開始日、収穫日がわかれば、すぐにそれぞれの予測を実施可能。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シャインマスカットで開花がわかると、種を抜く作業（ジベレリン処理）の適期実施が可能になり、収穫物の品質の維持・向上につながる。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（ここで言う品質は、種が無いということ。種無しをうたう農作物で、種があるとクレームになる）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以下、ジベレリン処理の実施時期の参考。（だから開花予測が大事）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＝＝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ja-JP" dirty="0"/>
              <a:t>https://</a:t>
            </a:r>
            <a:r>
              <a:rPr lang="en" altLang="ja-JP" dirty="0" err="1"/>
              <a:t>www.pref.aichi.jp</a:t>
            </a:r>
            <a:r>
              <a:rPr lang="en" altLang="ja-JP" dirty="0"/>
              <a:t>/uploaded/attachment/261911.pdf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ja-JP" dirty="0"/>
              <a:t>○1</a:t>
            </a:r>
            <a:r>
              <a:rPr lang="ja-JP" altLang="en-US"/>
              <a:t>回目の摘房は満開</a:t>
            </a:r>
            <a:r>
              <a:rPr lang="en-US" altLang="ja-JP" dirty="0"/>
              <a:t>7</a:t>
            </a:r>
            <a:r>
              <a:rPr lang="ja-JP" altLang="en-US"/>
              <a:t>日後から</a:t>
            </a:r>
            <a:r>
              <a:rPr lang="en-US" altLang="ja-JP" dirty="0"/>
              <a:t>2</a:t>
            </a:r>
            <a:r>
              <a:rPr lang="ja-JP" altLang="en-US"/>
              <a:t>週間後までに行う。果房の形や着粒の悪い房を中心に 摘房し、目標着房数の</a:t>
            </a:r>
            <a:r>
              <a:rPr lang="en-US" altLang="ja-JP" dirty="0"/>
              <a:t>10</a:t>
            </a:r>
            <a:r>
              <a:rPr lang="ja-JP" altLang="en-US"/>
              <a:t>～</a:t>
            </a:r>
            <a:r>
              <a:rPr lang="en-US" altLang="ja-JP" dirty="0"/>
              <a:t>20</a:t>
            </a:r>
            <a:r>
              <a:rPr lang="ja-JP" altLang="en-US"/>
              <a:t>％程度を余分に残す。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○</a:t>
            </a:r>
            <a:r>
              <a:rPr lang="en-US" altLang="ja-JP" dirty="0"/>
              <a:t>2</a:t>
            </a:r>
            <a:r>
              <a:rPr lang="ja-JP" altLang="en-US"/>
              <a:t>回目の摘房は、満開</a:t>
            </a:r>
            <a:r>
              <a:rPr lang="en-US" altLang="ja-JP" dirty="0"/>
              <a:t>2</a:t>
            </a:r>
            <a:r>
              <a:rPr lang="ja-JP" altLang="en-US"/>
              <a:t>週間後に行う。生育の劣る（弱い）新梢の果房、形や着粒状況 の劣る果房を落とし、目標着房数に調整する。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○予備摘粒は、ジベレリン</a:t>
            </a:r>
            <a:r>
              <a:rPr lang="en-US" altLang="ja-JP" dirty="0"/>
              <a:t>2</a:t>
            </a:r>
            <a:r>
              <a:rPr lang="ja-JP" altLang="en-US"/>
              <a:t>回処理法では</a:t>
            </a:r>
            <a:r>
              <a:rPr lang="en-US" altLang="ja-JP" dirty="0"/>
              <a:t>2</a:t>
            </a:r>
            <a:r>
              <a:rPr lang="ja-JP" altLang="en-US"/>
              <a:t>回目の処理までに、 </a:t>
            </a:r>
            <a:r>
              <a:rPr lang="en-US" altLang="ja-JP" dirty="0"/>
              <a:t>1</a:t>
            </a:r>
            <a:r>
              <a:rPr lang="ja-JP" altLang="en-US"/>
              <a:t>回処理法では処理後</a:t>
            </a:r>
            <a:r>
              <a:rPr lang="en-US" altLang="ja-JP" dirty="0"/>
              <a:t>5 </a:t>
            </a:r>
            <a:r>
              <a:rPr lang="ja-JP" altLang="en-US"/>
              <a:t>～</a:t>
            </a:r>
            <a:r>
              <a:rPr lang="en-US" altLang="ja-JP" dirty="0"/>
              <a:t>7</a:t>
            </a:r>
            <a:r>
              <a:rPr lang="ja-JP" altLang="en-US"/>
              <a:t>日の間に行う。目標果房重（</a:t>
            </a:r>
            <a:r>
              <a:rPr lang="en-US" altLang="ja-JP" dirty="0"/>
              <a:t>450</a:t>
            </a:r>
            <a:r>
              <a:rPr lang="ja-JP" altLang="en-US"/>
              <a:t>～</a:t>
            </a:r>
            <a:r>
              <a:rPr lang="en-US" altLang="ja-JP" dirty="0"/>
              <a:t>500</a:t>
            </a:r>
            <a:r>
              <a:rPr lang="ja-JP" altLang="en"/>
              <a:t>ｇ）</a:t>
            </a:r>
            <a:r>
              <a:rPr lang="ja-JP" altLang="en-US"/>
              <a:t>とするため、この時点の軸長が</a:t>
            </a:r>
            <a:r>
              <a:rPr lang="en-US" altLang="ja-JP" dirty="0"/>
              <a:t>4.5</a:t>
            </a:r>
            <a:r>
              <a:rPr lang="ja-JP" altLang="en-US"/>
              <a:t>～</a:t>
            </a:r>
            <a:r>
              <a:rPr lang="en-US" altLang="ja-JP" dirty="0"/>
              <a:t>5</a:t>
            </a:r>
            <a:r>
              <a:rPr lang="en" altLang="ja-JP" dirty="0"/>
              <a:t>cm </a:t>
            </a:r>
            <a:r>
              <a:rPr lang="ja-JP" altLang="en-US"/>
              <a:t>になるよう、房の大きさを整える。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/>
              <a:t>○仕上げ摘粒は、</a:t>
            </a:r>
            <a:r>
              <a:rPr lang="en-US" altLang="ja-JP" dirty="0"/>
              <a:t>2</a:t>
            </a:r>
            <a:r>
              <a:rPr lang="ja-JP" altLang="en-US"/>
              <a:t>回目の摘房後から開始し、できるだけ早く完了する。図</a:t>
            </a:r>
            <a:r>
              <a:rPr lang="en-US" altLang="ja-JP" dirty="0"/>
              <a:t>6</a:t>
            </a:r>
            <a:r>
              <a:rPr lang="ja-JP" altLang="en-US"/>
              <a:t>を参考に、目 標とする果房重、果粒数及び房形になるよう摘粒を行う。</a:t>
            </a:r>
          </a:p>
        </p:txBody>
      </p:sp>
    </p:spTree>
    <p:extLst>
      <p:ext uri="{BB962C8B-B14F-4D97-AF65-F5344CB8AC3E}">
        <p14:creationId xmlns:p14="http://schemas.microsoft.com/office/powerpoint/2010/main" val="225582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9EEA06A8-9343-00FB-3938-991782698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タイトル 1">
            <a:extLst>
              <a:ext uri="{FF2B5EF4-FFF2-40B4-BE49-F238E27FC236}">
                <a16:creationId xmlns:a16="http://schemas.microsoft.com/office/drawing/2014/main" id="{4CA40D78-88AC-BAC3-EEE1-4B60DF5D713E}"/>
              </a:ext>
            </a:extLst>
          </p:cNvPr>
          <p:cNvSpPr txBox="1">
            <a:spLocks/>
          </p:cNvSpPr>
          <p:nvPr/>
        </p:nvSpPr>
        <p:spPr>
          <a:xfrm>
            <a:off x="65822" y="66947"/>
            <a:ext cx="8548999" cy="299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8242" tIns="48242" rIns="48242" bIns="48242" anchor="ctr">
            <a:noAutofit/>
          </a:bodyPr>
          <a:lstStyle>
            <a:lvl1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Meiryo UI" charset="-128"/>
                <a:ea typeface="Meiryo UI" charset="-128"/>
                <a:cs typeface="Meiryo UI" charset="-128"/>
                <a:sym typeface="ヒラギノ角ゴ ProN W6"/>
              </a:defRPr>
            </a:lvl1pPr>
            <a:lvl2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  <a:lvl3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3pPr>
            <a:lvl4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4pPr>
            <a:lvl5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5pPr>
            <a:lvl6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6pPr>
            <a:lvl7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7pPr>
            <a:lvl8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8pPr>
            <a:lvl9pPr marL="0" marR="0" indent="0" algn="l" defTabSz="915449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9pPr>
          </a:lstStyle>
          <a:p>
            <a:r>
              <a:rPr lang="ja-JP" altLang="en-US" sz="2399">
                <a:solidFill>
                  <a:schemeClr val="bg1">
                    <a:lumMod val="95000"/>
                  </a:schemeClr>
                </a:solidFill>
              </a:rPr>
              <a:t>ぶどうへのデータ適用について</a:t>
            </a:r>
          </a:p>
        </p:txBody>
      </p:sp>
      <p:sp>
        <p:nvSpPr>
          <p:cNvPr id="40" name="スライド番号">
            <a:extLst>
              <a:ext uri="{FF2B5EF4-FFF2-40B4-BE49-F238E27FC236}">
                <a16:creationId xmlns:a16="http://schemas.microsoft.com/office/drawing/2014/main" id="{0D4F0CCC-D6D4-0C32-DC97-951A9F30ECC2}"/>
              </a:ext>
            </a:extLst>
          </p:cNvPr>
          <p:cNvSpPr txBox="1">
            <a:spLocks/>
          </p:cNvSpPr>
          <p:nvPr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chemeClr val="accent6">
              <a:lumMod val="50000"/>
              <a:alpha val="18527"/>
            </a:schemeClr>
          </a:solidFill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 anchorCtr="1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86CB4B4D-7CA3-9044-876B-883B54F8677D}" type="slidenum">
              <a:rPr lang="en-US" altLang="ja-JP" sz="1200" kern="1200" smtClean="0">
                <a:solidFill>
                  <a:prstClr val="white"/>
                </a:solidFill>
                <a:latin typeface="Arial" charset="0"/>
                <a:ea typeface="Meiryo UI" panose="020B0604030504040204" pitchFamily="50" charset="-128"/>
                <a:cs typeface="+mn-cs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4</a:t>
            </a:fld>
            <a:endParaRPr lang="en-US" altLang="ja-JP" sz="1200" kern="1200" dirty="0">
              <a:solidFill>
                <a:prstClr val="white"/>
              </a:solidFill>
              <a:latin typeface="Arial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1" name="三角形 10">
            <a:extLst>
              <a:ext uri="{FF2B5EF4-FFF2-40B4-BE49-F238E27FC236}">
                <a16:creationId xmlns:a16="http://schemas.microsoft.com/office/drawing/2014/main" id="{1DCC91DB-3138-3B6E-F947-0D538E88BF8A}"/>
              </a:ext>
            </a:extLst>
          </p:cNvPr>
          <p:cNvSpPr/>
          <p:nvPr/>
        </p:nvSpPr>
        <p:spPr>
          <a:xfrm rot="10800000">
            <a:off x="3078079" y="3973044"/>
            <a:ext cx="3076486" cy="448141"/>
          </a:xfrm>
          <a:prstGeom prst="triangl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DB12DCB-8142-25BA-3CB7-2384748A6ECD}"/>
              </a:ext>
            </a:extLst>
          </p:cNvPr>
          <p:cNvSpPr txBox="1"/>
          <p:nvPr/>
        </p:nvSpPr>
        <p:spPr>
          <a:xfrm>
            <a:off x="4616323" y="3551452"/>
            <a:ext cx="4551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出展</a:t>
            </a:r>
            <a:r>
              <a:rPr kumimoji="1"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ja-JP" alt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ブドウ「シャインマスカット」における収穫時期の 糖度予測法およびウェブアプリの開発</a:t>
            </a:r>
            <a:endParaRPr kumimoji="1" lang="en" altLang="ja-JP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kumimoji="1" lang="en" altLang="ja-JP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</a:t>
            </a:r>
            <a:r>
              <a:rPr kumimoji="1" lang="en" altLang="ja-JP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www.pref.gunma.jp</a:t>
            </a:r>
            <a:r>
              <a:rPr kumimoji="1" lang="en" altLang="ja-JP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/uploaded/attachment/619049.pdf</a:t>
            </a:r>
            <a:endParaRPr kumimoji="1" lang="ja-JP" altLang="en-US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図 14" descr="グラフ, 散布図&#10;&#10;自動的に生成された説明">
            <a:extLst>
              <a:ext uri="{FF2B5EF4-FFF2-40B4-BE49-F238E27FC236}">
                <a16:creationId xmlns:a16="http://schemas.microsoft.com/office/drawing/2014/main" id="{FEB647CA-F514-9992-388F-2F4CEA3CCB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1228"/>
          <a:stretch/>
        </p:blipFill>
        <p:spPr>
          <a:xfrm>
            <a:off x="479489" y="946385"/>
            <a:ext cx="4085678" cy="260506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16" name="図 15" descr="グラフ, 散布図&#10;&#10;自動的に生成された説明">
            <a:extLst>
              <a:ext uri="{FF2B5EF4-FFF2-40B4-BE49-F238E27FC236}">
                <a16:creationId xmlns:a16="http://schemas.microsoft.com/office/drawing/2014/main" id="{47EA2926-5B01-97A0-97CE-1193F60037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9360"/>
          <a:stretch/>
        </p:blipFill>
        <p:spPr>
          <a:xfrm>
            <a:off x="4720234" y="946384"/>
            <a:ext cx="3934984" cy="260506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14AC25-BFB9-6CAE-5904-1CAF6755723E}"/>
              </a:ext>
            </a:extLst>
          </p:cNvPr>
          <p:cNvSpPr txBox="1"/>
          <p:nvPr/>
        </p:nvSpPr>
        <p:spPr>
          <a:xfrm>
            <a:off x="2064699" y="4505123"/>
            <a:ext cx="531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収穫日</a:t>
            </a:r>
            <a:r>
              <a:rPr kumimoji="1"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kumimoji="1" lang="ja-JP" alt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糖度予測に繋げられそう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AB1953-69F6-CD3E-5DCA-2EAC485C074F}"/>
              </a:ext>
            </a:extLst>
          </p:cNvPr>
          <p:cNvSpPr txBox="1"/>
          <p:nvPr/>
        </p:nvSpPr>
        <p:spPr>
          <a:xfrm>
            <a:off x="1941095" y="633663"/>
            <a:ext cx="4871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満開</a:t>
            </a:r>
            <a:r>
              <a:rPr kumimoji="1" lang="en-US" altLang="ja-JP" dirty="0"/>
              <a:t>25</a:t>
            </a:r>
            <a:r>
              <a:rPr kumimoji="1" lang="ja-JP" altLang="en-US"/>
              <a:t>日後からの積算日照時間と糖度に高い関係性がある</a:t>
            </a:r>
          </a:p>
        </p:txBody>
      </p:sp>
    </p:spTree>
    <p:extLst>
      <p:ext uri="{BB962C8B-B14F-4D97-AF65-F5344CB8AC3E}">
        <p14:creationId xmlns:p14="http://schemas.microsoft.com/office/powerpoint/2010/main" val="409367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3300" y="0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3543300" y="2157637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3543300" y="4315050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3696975" y="1204921"/>
            <a:ext cx="1759685" cy="1842602"/>
          </a:xfrm>
          <a:custGeom>
            <a:avLst/>
            <a:gdLst/>
            <a:ahLst/>
            <a:cxnLst/>
            <a:rect l="l" t="t" r="r" b="b"/>
            <a:pathLst>
              <a:path w="3519369" h="3685203">
                <a:moveTo>
                  <a:pt x="0" y="0"/>
                </a:moveTo>
                <a:lnTo>
                  <a:pt x="3519368" y="0"/>
                </a:lnTo>
                <a:lnTo>
                  <a:pt x="3519368" y="3685203"/>
                </a:lnTo>
                <a:lnTo>
                  <a:pt x="0" y="36852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TextBox 6"/>
          <p:cNvSpPr txBox="1"/>
          <p:nvPr/>
        </p:nvSpPr>
        <p:spPr>
          <a:xfrm>
            <a:off x="3687341" y="481013"/>
            <a:ext cx="1837159" cy="288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dirty="0" err="1">
                <a:solidFill>
                  <a:srgbClr val="009943"/>
                </a:solidFill>
                <a:latin typeface="Noto Sans JP"/>
              </a:rPr>
              <a:t>www.greein.jp</a:t>
            </a:r>
            <a:endParaRPr lang="en-US" sz="1700" dirty="0">
              <a:solidFill>
                <a:srgbClr val="009943"/>
              </a:solidFill>
              <a:latin typeface="Noto Sans JP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49666" y="3157387"/>
            <a:ext cx="5444669" cy="463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  <a:spcBef>
                <a:spcPct val="0"/>
              </a:spcBef>
            </a:pPr>
            <a:r>
              <a:rPr lang="en-US" sz="2850">
                <a:solidFill>
                  <a:srgbClr val="009943"/>
                </a:solidFill>
                <a:ea typeface="Morisawa UD新ゴ Pr6N L"/>
              </a:rPr>
              <a:t>自然の声を聴くテクノロジー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4731" y="3987491"/>
            <a:ext cx="7602328" cy="324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45454"/>
                </a:solidFill>
                <a:ea typeface="UD明朝 Light"/>
              </a:rPr>
              <a:t>科学とイノベーションの力で</a:t>
            </a:r>
            <a:r>
              <a:rPr lang="en-US" sz="2000" dirty="0">
                <a:solidFill>
                  <a:srgbClr val="545454"/>
                </a:solidFill>
                <a:ea typeface="UD明朝 Light"/>
              </a:rPr>
              <a:t> </a:t>
            </a:r>
            <a:r>
              <a:rPr lang="en-US" sz="2000" dirty="0" err="1">
                <a:solidFill>
                  <a:srgbClr val="545454"/>
                </a:solidFill>
                <a:ea typeface="UD明朝 Light"/>
              </a:rPr>
              <a:t>自然とヒトをつなぎ</a:t>
            </a:r>
            <a:r>
              <a:rPr lang="en-US" sz="2000" dirty="0">
                <a:solidFill>
                  <a:srgbClr val="545454"/>
                </a:solidFill>
                <a:ea typeface="UD明朝 Light"/>
              </a:rPr>
              <a:t> </a:t>
            </a:r>
            <a:r>
              <a:rPr lang="en-US" sz="2000" dirty="0" err="1">
                <a:solidFill>
                  <a:srgbClr val="545454"/>
                </a:solidFill>
                <a:ea typeface="UD明朝 Light"/>
              </a:rPr>
              <a:t>笑顔を創造する</a:t>
            </a:r>
            <a:endParaRPr lang="en-US" sz="2000" dirty="0">
              <a:solidFill>
                <a:srgbClr val="545454"/>
              </a:solidFill>
              <a:ea typeface="UD明朝 Ligh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939870" y="4584128"/>
            <a:ext cx="3264262" cy="324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45454"/>
                </a:solidFill>
                <a:ea typeface="UD明朝 Light"/>
              </a:rPr>
              <a:t>グリーン株式会社</a:t>
            </a:r>
            <a:endParaRPr lang="en-US" sz="2000" dirty="0">
              <a:solidFill>
                <a:srgbClr val="545454"/>
              </a:solidFill>
              <a:ea typeface="UD明朝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03_JT_提案書_ver0.3" id="{9D9F696A-2E0C-447B-A9DE-B6EFDF2197FF}" vid="{BA715784-A8D8-4FAF-AE56-E6BF170776AF}"/>
    </a:ext>
  </a:extLst>
</a:theme>
</file>

<file path=ppt/theme/theme3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03_JT_提案書_ver0.3" id="{9D9F696A-2E0C-447B-A9DE-B6EFDF2197FF}" vid="{BA715784-A8D8-4FAF-AE56-E6BF170776AF}"/>
    </a:ext>
  </a:extLst>
</a:theme>
</file>

<file path=ppt/theme/theme4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03_JT_提案書_ver0.3" id="{9D9F696A-2E0C-447B-A9DE-B6EFDF2197FF}" vid="{BA715784-A8D8-4FAF-AE56-E6BF170776AF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8584C1D7D174C4C8335BC79D338615B" ma:contentTypeVersion="15" ma:contentTypeDescription="新しいドキュメントを作成します。" ma:contentTypeScope="" ma:versionID="64d347de709f0847b2a0e2f9453ae379">
  <xsd:schema xmlns:xsd="http://www.w3.org/2001/XMLSchema" xmlns:xs="http://www.w3.org/2001/XMLSchema" xmlns:p="http://schemas.microsoft.com/office/2006/metadata/properties" xmlns:ns2="9b736248-a964-4e2a-a856-c6af8f2d9620" xmlns:ns3="d8fe4140-f5fc-4447-a553-ea368c76105c" targetNamespace="http://schemas.microsoft.com/office/2006/metadata/properties" ma:root="true" ma:fieldsID="eaff68fe138ae8af4f8d26dcf38c6e14" ns2:_="" ns3:_="">
    <xsd:import namespace="9b736248-a964-4e2a-a856-c6af8f2d9620"/>
    <xsd:import namespace="d8fe4140-f5fc-4447-a553-ea368c7610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_Flow_SignoffStatu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36248-a964-4e2a-a856-c6af8f2d96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Flow_SignoffStatus" ma:index="12" nillable="true" ma:displayName="承認の状態" ma:internalName="_x0024_Resources_x003a_core_x002c_Signoff_Status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599521df-46f7-4d0a-b105-a40d09ca02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fe4140-f5fc-4447-a553-ea368c76105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731324a-f3f1-41cc-89d5-755d5dad5776}" ma:internalName="TaxCatchAll" ma:showField="CatchAllData" ma:web="d8fe4140-f5fc-4447-a553-ea368c7610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fe4140-f5fc-4447-a553-ea368c76105c" xsi:nil="true"/>
    <lcf76f155ced4ddcb4097134ff3c332f xmlns="9b736248-a964-4e2a-a856-c6af8f2d9620">
      <Terms xmlns="http://schemas.microsoft.com/office/infopath/2007/PartnerControls"/>
    </lcf76f155ced4ddcb4097134ff3c332f>
    <_Flow_SignoffStatus xmlns="9b736248-a964-4e2a-a856-c6af8f2d9620" xsi:nil="true"/>
  </documentManagement>
</p:properties>
</file>

<file path=customXml/itemProps1.xml><?xml version="1.0" encoding="utf-8"?>
<ds:datastoreItem xmlns:ds="http://schemas.openxmlformats.org/officeDocument/2006/customXml" ds:itemID="{124DFF60-5957-4015-B9F5-42475F4FD5E1}"/>
</file>

<file path=customXml/itemProps2.xml><?xml version="1.0" encoding="utf-8"?>
<ds:datastoreItem xmlns:ds="http://schemas.openxmlformats.org/officeDocument/2006/customXml" ds:itemID="{7106DAB3-688D-4281-B7F7-BC41F7E4D5B2}"/>
</file>

<file path=customXml/itemProps3.xml><?xml version="1.0" encoding="utf-8"?>
<ds:datastoreItem xmlns:ds="http://schemas.openxmlformats.org/officeDocument/2006/customXml" ds:itemID="{77F31087-0773-4C0F-A0B4-3EB9588CC762}"/>
</file>

<file path=docProps/app.xml><?xml version="1.0" encoding="utf-8"?>
<Properties xmlns="http://schemas.openxmlformats.org/officeDocument/2006/extended-properties" xmlns:vt="http://schemas.openxmlformats.org/officeDocument/2006/docPropsVTypes">
  <TotalTime>4821</TotalTime>
  <Words>1226</Words>
  <Application>Microsoft Macintosh PowerPoint</Application>
  <PresentationFormat>画面に合わせる (16:9)</PresentationFormat>
  <Paragraphs>56</Paragraphs>
  <Slides>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5</vt:i4>
      </vt:variant>
    </vt:vector>
  </HeadingPairs>
  <TitlesOfParts>
    <vt:vector size="17" baseType="lpstr">
      <vt:lpstr>Morisawa UD新ゴ Pr6N L</vt:lpstr>
      <vt:lpstr>Noto Sans JP</vt:lpstr>
      <vt:lpstr>Noto Sans JP Bold</vt:lpstr>
      <vt:lpstr>NotoSansJP</vt:lpstr>
      <vt:lpstr>UD明朝 Light</vt:lpstr>
      <vt:lpstr>メイリオ</vt:lpstr>
      <vt:lpstr>メイリオ</vt:lpstr>
      <vt:lpstr>Arial</vt:lpstr>
      <vt:lpstr>Simple Light</vt:lpstr>
      <vt:lpstr>1_Office テーマ</vt:lpstr>
      <vt:lpstr>3_Office テーマ</vt:lpstr>
      <vt:lpstr>2_Office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Togami Takashi</cp:lastModifiedBy>
  <cp:revision>75</cp:revision>
  <dcterms:modified xsi:type="dcterms:W3CDTF">2025-08-15T01:40:18Z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0x01010058584C1D7D174C4C8335BC79D338615B</vt:lpwstr>
  </property>
</Properties>
</file>