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2AB94-4167-E2A2-7F9A-7021C31F4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19EB3A-9384-41EF-0246-1017532E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3B8404-1E81-2208-3D22-336A49B2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3322A0-A3D8-A6C1-7553-A64EDB26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94CBB2-7262-F750-3D62-DD026431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27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B62E0-A198-3D1C-E143-8B2843FB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0B192A-065B-8D91-55D5-63F4F5A5E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27A9E-C395-2B4E-B33F-5B797424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A5E5E7-81FA-0652-CD75-E0D43C1B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25121-F0D6-96B8-838D-06B0F229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10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33AD7A-8130-E28E-71CE-BA714A078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106C7B-0ED6-32E4-C0CF-6E52CCFA7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584E4-8C25-0B80-C1C6-B53C46B7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EFEF3A-E8D0-966C-6F9C-8124DD70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ACDF2-7D72-76AE-0F27-FA570F9C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0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4" descr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80" y="249951"/>
            <a:ext cx="1126089" cy="2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22;p4"/>
          <p:cNvSpPr txBox="1"/>
          <p:nvPr/>
        </p:nvSpPr>
        <p:spPr>
          <a:xfrm>
            <a:off x="7695344" y="6499915"/>
            <a:ext cx="4063220" cy="24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699" tIns="45699" rIns="45699" bIns="45699" anchor="ctr">
            <a:spAutoFit/>
          </a:bodyPr>
          <a:lstStyle>
            <a:lvl1pPr algn="r">
              <a:defRPr sz="1000">
                <a:solidFill>
                  <a:srgbClr val="FF0000"/>
                </a:solidFill>
                <a:latin typeface="Noto Sans JP Thin Regular"/>
                <a:ea typeface="Noto Sans JP Thin Regular"/>
                <a:cs typeface="Noto Sans JP Thin Regular"/>
                <a:sym typeface="Noto Sans JP Thin Regular"/>
              </a:defRPr>
            </a:lvl1pPr>
          </a:lstStyle>
          <a:p>
            <a:r>
              <a:t>Strictly Confidential Information Greein Inc. All rights reserved.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5525" y="183153"/>
            <a:ext cx="10515601" cy="424497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1219169">
              <a:defRPr sz="2400" b="1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正方形/長方形 3"/>
          <p:cNvSpPr/>
          <p:nvPr/>
        </p:nvSpPr>
        <p:spPr>
          <a:xfrm flipV="1">
            <a:off x="4" y="368080"/>
            <a:ext cx="584123" cy="118681"/>
          </a:xfrm>
          <a:prstGeom prst="rect">
            <a:avLst/>
          </a:prstGeom>
          <a:gradFill>
            <a:gsLst>
              <a:gs pos="0">
                <a:srgbClr val="009944"/>
              </a:gs>
              <a:gs pos="88000">
                <a:srgbClr val="90C42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8523" y="6539185"/>
            <a:ext cx="214569" cy="193039"/>
          </a:xfrm>
          <a:prstGeom prst="rect">
            <a:avLst/>
          </a:prstGeom>
        </p:spPr>
        <p:txBody>
          <a:bodyPr lIns="45718" tIns="45718" rIns="45718" bIns="45718"/>
          <a:lstStyle>
            <a:lvl1pPr defTabSz="1219169">
              <a:defRPr sz="7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8844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F2F0F7-ECB5-6487-2A08-7482F55A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D71E1-CE81-26B4-7DB9-CF65E658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550354-C687-2FEF-1661-C7E995DF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7A0B9-1EF2-A8D7-5BB9-EC4C206C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1330B7-321C-80C2-8CE7-638FBF8A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29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DD456-1676-CD47-1BEB-F1651EF0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A54160-46D7-1216-B402-DE8B2157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3D5BD-E8E4-1CCE-3296-0200D562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A8AA1-1F7C-A07C-D7E9-79746EF2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643161-ADF1-2D11-3781-DD0E594E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4EA96-F91C-E96F-99E6-AFA1C2E9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636A81-86AA-6288-4FD0-A7ACDEC74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13931F-4767-9544-4722-4DA08825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AF9EAC-DBDE-9532-C8A6-724B1CC1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D61748-E4DF-BFAB-B748-98E8260C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56C782-83D6-D72C-BD83-6BEEC91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32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653A4-75E0-E5B7-515B-127DC1E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0F4580-2270-1FB5-6DDF-049B0006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F1ACD-86A4-FF3D-6B72-917647F4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759AB0-3658-8762-747A-0CFC1AB1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0F3CF2-BE17-B121-105C-DDE6740DF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7ADFBE-1096-5825-BCE5-BCC404C8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1B2B6D-96CE-0CF1-89B9-647145D8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E2B4F1-4777-2386-6749-8073A732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7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EF40D-1DEF-9A85-BB37-910D4CC7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023B94-65AA-4850-F6BE-EF2FE500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E41276-5717-BAA1-4AC3-E6BA4163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EED8B4-4A18-2813-ECE0-39579EEA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9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B400D0-F091-E2CD-A13F-16B3B936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395DA7-833C-B6AB-9368-343B1AE7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B89A24-66C9-3AA8-0110-A8A838B1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58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0EA61-387A-2B62-2AC0-416DB248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C1B03-3998-2A13-3788-30221D17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EF15EA-9DC0-4CB7-F854-498486F69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46EEA2-7582-6CBD-F377-2105900C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F07BB5-F0D2-ED53-8BB8-6606E3CB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BEDBFC-738A-11DD-DB84-1E478077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8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88879F-8E03-9E6F-E58C-446F147E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D7BE5A1-9728-60AA-D818-91A66ACFB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BB347-8612-29A2-C3A9-FB79E944F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3453BB-2DE6-19E1-CC5D-349F5C20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DE0A98-DCD8-497C-76A6-F274DA0E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90F67D-74F6-BC55-7547-CC426D24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508AC2-0927-2CE2-0787-31738477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FAFAE6-767E-34AF-D430-9612CE80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8766E9-B685-EFAC-760A-B9A197E9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E5FC0B-73D8-5D4B-B488-51F53F3A6E69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2F9CD-58F3-CF37-4B0C-6C7C75524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498FF-AD80-B45A-C423-C916A4BE5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AD1F2-2402-3D48-878E-48802CA65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ri.mynavi.jp/2022_01_20_180583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72869">
              <a:defRPr sz="2112"/>
            </a:pPr>
            <a:r>
              <a:rPr dirty="0" err="1"/>
              <a:t>事例</a:t>
            </a:r>
            <a:r>
              <a:rPr lang="en-US" altLang="ja-JP" dirty="0"/>
              <a:t>④</a:t>
            </a:r>
            <a:r>
              <a:rPr dirty="0"/>
              <a:t>　</a:t>
            </a:r>
            <a:r>
              <a:rPr dirty="0" err="1"/>
              <a:t>露地栽培のジャガイモ</a:t>
            </a:r>
            <a:endParaRPr dirty="0"/>
          </a:p>
        </p:txBody>
      </p:sp>
      <p:sp>
        <p:nvSpPr>
          <p:cNvPr id="361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362" name="Google Shape;233;p3"/>
          <p:cNvSpPr txBox="1"/>
          <p:nvPr/>
        </p:nvSpPr>
        <p:spPr>
          <a:xfrm>
            <a:off x="914299" y="6527820"/>
            <a:ext cx="5862977" cy="23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/>
          <a:p>
            <a:pPr defTabSz="1371382">
              <a:defRPr sz="1000">
                <a:latin typeface="Meiryo UI"/>
                <a:ea typeface="Meiryo UI"/>
                <a:cs typeface="Meiryo UI"/>
                <a:sym typeface="Meiryo UI"/>
              </a:defRPr>
            </a:pPr>
            <a:r>
              <a:t>参照記事：</a:t>
            </a:r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2"/>
              </a:rPr>
              <a:t>https://agri.mynavi.jp/2022_01_20_180583/</a:t>
            </a:r>
          </a:p>
        </p:txBody>
      </p:sp>
      <p:pic>
        <p:nvPicPr>
          <p:cNvPr id="363" name="イメージ" descr="イメー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42" y="3833673"/>
            <a:ext cx="5406273" cy="273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四角形"/>
          <p:cNvSpPr/>
          <p:nvPr/>
        </p:nvSpPr>
        <p:spPr>
          <a:xfrm>
            <a:off x="996422" y="3929141"/>
            <a:ext cx="1706081" cy="415880"/>
          </a:xfrm>
          <a:prstGeom prst="rect">
            <a:avLst/>
          </a:prstGeom>
          <a:solidFill>
            <a:srgbClr val="016CF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55762">
              <a:lnSpc>
                <a:spcPct val="120000"/>
              </a:lnSpc>
              <a:defRPr sz="1100" spc="-23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65" name="四角形"/>
          <p:cNvSpPr/>
          <p:nvPr/>
        </p:nvSpPr>
        <p:spPr>
          <a:xfrm>
            <a:off x="3367824" y="3915913"/>
            <a:ext cx="1466131" cy="415880"/>
          </a:xfrm>
          <a:prstGeom prst="rect">
            <a:avLst/>
          </a:prstGeom>
          <a:solidFill>
            <a:srgbClr val="F57B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55762">
              <a:lnSpc>
                <a:spcPct val="120000"/>
              </a:lnSpc>
              <a:defRPr sz="1100" spc="-23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66" name="Google Shape;688;p29"/>
          <p:cNvSpPr txBox="1"/>
          <p:nvPr/>
        </p:nvSpPr>
        <p:spPr>
          <a:xfrm>
            <a:off x="996422" y="3985802"/>
            <a:ext cx="1706081" cy="27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>
            <a:lvl1pPr algn="ctr" defTabSz="914256">
              <a:defRPr sz="1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試験区</a:t>
            </a:r>
          </a:p>
        </p:txBody>
      </p:sp>
      <p:sp>
        <p:nvSpPr>
          <p:cNvPr id="367" name="Google Shape;688;p29"/>
          <p:cNvSpPr txBox="1"/>
          <p:nvPr/>
        </p:nvSpPr>
        <p:spPr>
          <a:xfrm>
            <a:off x="3367824" y="3972288"/>
            <a:ext cx="1466131" cy="27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>
            <a:lvl1pPr algn="ctr" defTabSz="914256">
              <a:defRPr sz="12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慣行区</a:t>
            </a:r>
          </a:p>
        </p:txBody>
      </p:sp>
      <p:sp>
        <p:nvSpPr>
          <p:cNvPr id="368" name="Google Shape;688;p29"/>
          <p:cNvSpPr txBox="1"/>
          <p:nvPr/>
        </p:nvSpPr>
        <p:spPr>
          <a:xfrm>
            <a:off x="1079326" y="4672362"/>
            <a:ext cx="2237016" cy="70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/>
          <a:p>
            <a:pPr algn="ctr" defTabSz="1219169">
              <a:defRPr sz="2000">
                <a:solidFill>
                  <a:srgbClr val="00FDFF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収穫量</a:t>
            </a:r>
          </a:p>
          <a:p>
            <a:pPr algn="ctr" defTabSz="1219169">
              <a:defRPr sz="2000">
                <a:solidFill>
                  <a:srgbClr val="00FDFF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最大1.6倍</a:t>
            </a:r>
          </a:p>
        </p:txBody>
      </p:sp>
      <p:pic>
        <p:nvPicPr>
          <p:cNvPr id="369" name="イメージ" descr="イメージ"/>
          <p:cNvPicPr>
            <a:picLocks noChangeAspect="1"/>
          </p:cNvPicPr>
          <p:nvPr/>
        </p:nvPicPr>
        <p:blipFill>
          <a:blip r:embed="rId4"/>
          <a:srcRect t="41823"/>
          <a:stretch>
            <a:fillRect/>
          </a:stretch>
        </p:blipFill>
        <p:spPr>
          <a:xfrm>
            <a:off x="884516" y="1888209"/>
            <a:ext cx="5366625" cy="196382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正方形/長方形 18"/>
          <p:cNvSpPr/>
          <p:nvPr/>
        </p:nvSpPr>
        <p:spPr>
          <a:xfrm>
            <a:off x="8864801" y="2350421"/>
            <a:ext cx="1230660" cy="42233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219169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1" name="四角形"/>
          <p:cNvSpPr/>
          <p:nvPr/>
        </p:nvSpPr>
        <p:spPr>
          <a:xfrm>
            <a:off x="6452528" y="1872129"/>
            <a:ext cx="5400214" cy="941388"/>
          </a:xfrm>
          <a:prstGeom prst="rect">
            <a:avLst/>
          </a:prstGeom>
          <a:ln w="38100">
            <a:solidFill>
              <a:srgbClr val="009549"/>
            </a:solidFill>
          </a:ln>
        </p:spPr>
        <p:txBody>
          <a:bodyPr lIns="45719" rIns="45719" anchor="ctr"/>
          <a:lstStyle/>
          <a:p>
            <a:pPr algn="ctr" defTabSz="155762">
              <a:lnSpc>
                <a:spcPct val="120000"/>
              </a:lnSpc>
              <a:defRPr sz="1100" spc="-23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72" name="テキスト ボックス 20"/>
          <p:cNvSpPr txBox="1"/>
          <p:nvPr/>
        </p:nvSpPr>
        <p:spPr>
          <a:xfrm>
            <a:off x="6588842" y="1892377"/>
            <a:ext cx="5127587" cy="90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3570" tIns="53570" rIns="53570" bIns="53570" anchor="ctr">
            <a:spAutoFit/>
          </a:bodyPr>
          <a:lstStyle/>
          <a:p>
            <a:pPr algn="ctr" defTabSz="616049">
              <a:lnSpc>
                <a:spcPct val="150000"/>
              </a:lnSpc>
              <a:defRPr sz="20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カルビーポテト社の実証実験にe-kakashiが採用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algn="ctr" defTabSz="1219169">
              <a:defRPr sz="20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じゃがいもの収穫量　最大1.6倍 の増加に成功</a:t>
            </a:r>
          </a:p>
        </p:txBody>
      </p:sp>
      <p:sp>
        <p:nvSpPr>
          <p:cNvPr id="373" name="角丸四角形"/>
          <p:cNvSpPr/>
          <p:nvPr/>
        </p:nvSpPr>
        <p:spPr>
          <a:xfrm>
            <a:off x="6452528" y="3103702"/>
            <a:ext cx="2182057" cy="313619"/>
          </a:xfrm>
          <a:prstGeom prst="roundRect">
            <a:avLst>
              <a:gd name="adj" fmla="val 50000"/>
            </a:avLst>
          </a:prstGeom>
          <a:solidFill>
            <a:srgbClr val="6FB257"/>
          </a:solidFill>
          <a:ln w="63500">
            <a:solidFill>
              <a:srgbClr val="6FB257"/>
            </a:solidFill>
          </a:ln>
        </p:spPr>
        <p:txBody>
          <a:bodyPr lIns="45719" rIns="45719"/>
          <a:lstStyle/>
          <a:p>
            <a:pPr defTabSz="1219169">
              <a:defRPr sz="13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74" name="Google Shape;688;p29"/>
          <p:cNvSpPr txBox="1"/>
          <p:nvPr/>
        </p:nvSpPr>
        <p:spPr>
          <a:xfrm>
            <a:off x="6872309" y="3105590"/>
            <a:ext cx="1342496" cy="309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>
            <a:lvl1pPr algn="ctr" defTabSz="914256">
              <a:defRPr sz="15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概　要</a:t>
            </a:r>
          </a:p>
        </p:txBody>
      </p:sp>
      <p:pic>
        <p:nvPicPr>
          <p:cNvPr id="375" name="Google Shape;268;p14" descr="Google Shape;268;p14"/>
          <p:cNvPicPr>
            <a:picLocks noChangeAspect="1"/>
          </p:cNvPicPr>
          <p:nvPr/>
        </p:nvPicPr>
        <p:blipFill>
          <a:blip r:embed="rId5"/>
          <a:srcRect b="22911"/>
          <a:stretch>
            <a:fillRect/>
          </a:stretch>
        </p:blipFill>
        <p:spPr>
          <a:xfrm>
            <a:off x="6452529" y="3678014"/>
            <a:ext cx="400917" cy="33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Google Shape;268;p14" descr="Google Shape;268;p14"/>
          <p:cNvPicPr>
            <a:picLocks noChangeAspect="1"/>
          </p:cNvPicPr>
          <p:nvPr/>
        </p:nvPicPr>
        <p:blipFill>
          <a:blip r:embed="rId5"/>
          <a:srcRect b="22911"/>
          <a:stretch>
            <a:fillRect/>
          </a:stretch>
        </p:blipFill>
        <p:spPr>
          <a:xfrm>
            <a:off x="6452529" y="4615780"/>
            <a:ext cx="400917" cy="33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Google Shape;268;p14" descr="Google Shape;268;p14"/>
          <p:cNvPicPr>
            <a:picLocks noChangeAspect="1"/>
          </p:cNvPicPr>
          <p:nvPr/>
        </p:nvPicPr>
        <p:blipFill>
          <a:blip r:embed="rId5"/>
          <a:srcRect b="22911"/>
          <a:stretch>
            <a:fillRect/>
          </a:stretch>
        </p:blipFill>
        <p:spPr>
          <a:xfrm>
            <a:off x="6452529" y="5571800"/>
            <a:ext cx="400917" cy="336878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テキスト ボックス 13"/>
          <p:cNvSpPr txBox="1"/>
          <p:nvPr/>
        </p:nvSpPr>
        <p:spPr>
          <a:xfrm>
            <a:off x="6842794" y="5565337"/>
            <a:ext cx="4904686" cy="61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3570" tIns="53570" rIns="53570" bIns="53570" anchor="ctr">
            <a:spAutoFit/>
          </a:bodyPr>
          <a:lstStyle/>
          <a:p>
            <a:pPr defTabSz="616049">
              <a:defRPr sz="16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その結果、収量1.2〜1.6倍の増加を達成し、高品質のジャガイモをより多く安定的に収穫することに成功した</a:t>
            </a:r>
          </a:p>
        </p:txBody>
      </p:sp>
      <p:sp>
        <p:nvSpPr>
          <p:cNvPr id="379" name="テキスト ボックス 14"/>
          <p:cNvSpPr txBox="1"/>
          <p:nvPr/>
        </p:nvSpPr>
        <p:spPr>
          <a:xfrm>
            <a:off x="6829873" y="4388474"/>
            <a:ext cx="4914284" cy="112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3570" tIns="53570" rIns="53570" bIns="53570" anchor="ctr">
            <a:spAutoFit/>
          </a:bodyPr>
          <a:lstStyle/>
          <a:p>
            <a:pPr defTabSz="616049">
              <a:defRPr sz="16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近年の気候変動による干ばつの影響で、収量が減少する傾向にり、「e-kakashi」を導入し、土壌体積含水率等の精緻な数値データ取得・分析と、生産者（契約農家）のスマホへのアラートなどにより、最適かん水を実現</a:t>
            </a:r>
          </a:p>
        </p:txBody>
      </p:sp>
      <p:sp>
        <p:nvSpPr>
          <p:cNvPr id="380" name="テキスト ボックス 15"/>
          <p:cNvSpPr txBox="1"/>
          <p:nvPr/>
        </p:nvSpPr>
        <p:spPr>
          <a:xfrm>
            <a:off x="6853446" y="3473242"/>
            <a:ext cx="4914285" cy="86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3570" tIns="53570" rIns="53570" bIns="53570" anchor="ctr">
            <a:spAutoFit/>
          </a:bodyPr>
          <a:lstStyle/>
          <a:p>
            <a:pPr defTabSz="616049">
              <a:defRPr sz="16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カルビーポテト社および契約農家におけるジャガイモの生産において、e-kakashiにより各種栽培・環境データを活用した科学的栽培を実施</a:t>
            </a:r>
          </a:p>
        </p:txBody>
      </p:sp>
      <p:sp>
        <p:nvSpPr>
          <p:cNvPr id="381" name="字幕 2"/>
          <p:cNvSpPr txBox="1">
            <a:spLocks noGrp="1"/>
          </p:cNvSpPr>
          <p:nvPr>
            <p:ph type="body" sz="quarter" idx="4294967295"/>
          </p:nvPr>
        </p:nvSpPr>
        <p:spPr>
          <a:xfrm>
            <a:off x="338468" y="656506"/>
            <a:ext cx="11502802" cy="1302424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152396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課題：干ばつで夏が長くなっている。気候変動下でも高品質なジャガイモを安定的に収穫したい。</a:t>
            </a:r>
          </a:p>
          <a:p>
            <a:pPr marL="0" indent="152396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結果：灌水アラートと気象データ（天気予報）を活用。慣行区と比較し、収量1.2〜1.6倍を達成。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Macintosh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事例④　露地栽培のジャガイモ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早苗 五十嵐</dc:creator>
  <cp:lastModifiedBy>早苗 五十嵐</cp:lastModifiedBy>
  <cp:revision>2</cp:revision>
  <dcterms:created xsi:type="dcterms:W3CDTF">2025-12-12T07:48:50Z</dcterms:created>
  <dcterms:modified xsi:type="dcterms:W3CDTF">2025-12-12T07:49:07Z</dcterms:modified>
</cp:coreProperties>
</file>