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468497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4T07:21:32.10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24575,'0'8'0,"0"-3"0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F2D98-92FE-55D5-6502-BAF35C2E8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EEAC904-7A4F-F860-140A-546D267AA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C3E940-31BB-A274-BCBC-47015C7D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28E94-F882-2EC0-504E-C928A9B4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D9159C-1FC4-A07C-09F8-F51CCDFC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62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4C2B1A-7DDC-6939-149A-FA804906C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0B3783-47BE-3747-9325-6B074CD74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42B20B-4FE7-D568-1B5C-84324DC05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ED7604-4430-7573-19DA-E9D15BE8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54A2AA-D32D-5B2F-CC83-24AA39BA3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00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27FC445-A6A1-1929-BA64-1F0679257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4E0BC8-FEED-C1BC-5057-8D9C9285F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44A572-BE2B-0ED6-67E5-7D6CFF341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DE27C9-5B93-C1F0-796D-15FC9EF75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EEBF75-265E-97CB-BC5D-0BCB0EC39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26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4" descr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8080" y="249951"/>
            <a:ext cx="1126089" cy="290900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Google Shape;22;p4"/>
          <p:cNvSpPr txBox="1"/>
          <p:nvPr/>
        </p:nvSpPr>
        <p:spPr>
          <a:xfrm>
            <a:off x="7695344" y="6499915"/>
            <a:ext cx="4063220" cy="2461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 algn="r">
              <a:defRPr sz="1000">
                <a:solidFill>
                  <a:srgbClr val="FF0000"/>
                </a:solidFill>
                <a:latin typeface="Noto Sans JP Thin Regular"/>
                <a:ea typeface="Noto Sans JP Thin Regular"/>
                <a:cs typeface="Noto Sans JP Thin Regular"/>
                <a:sym typeface="Noto Sans JP Thin Regular"/>
              </a:defRPr>
            </a:lvl1pPr>
          </a:lstStyle>
          <a:p>
            <a:r>
              <a:t>Strictly Confidential Information Greein Inc. All rights reserved.</a:t>
            </a:r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605525" y="183153"/>
            <a:ext cx="10515601" cy="424497"/>
          </a:xfrm>
          <a:prstGeom prst="rect">
            <a:avLst/>
          </a:prstGeom>
        </p:spPr>
        <p:txBody>
          <a:bodyPr lIns="45718" tIns="45718" rIns="45718" bIns="45718" anchor="t"/>
          <a:lstStyle>
            <a:lvl1pPr defTabSz="1219169">
              <a:defRPr sz="2400" b="1">
                <a:solidFill>
                  <a:srgbClr val="404040"/>
                </a:solidFill>
                <a:latin typeface="Meiryo UI"/>
                <a:ea typeface="Meiryo UI"/>
                <a:cs typeface="Meiryo UI"/>
                <a:sym typeface="Meiryo UI"/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正方形/長方形 3"/>
          <p:cNvSpPr/>
          <p:nvPr/>
        </p:nvSpPr>
        <p:spPr>
          <a:xfrm flipV="1">
            <a:off x="4" y="368080"/>
            <a:ext cx="584123" cy="118681"/>
          </a:xfrm>
          <a:prstGeom prst="rect">
            <a:avLst/>
          </a:prstGeom>
          <a:gradFill>
            <a:gsLst>
              <a:gs pos="0">
                <a:srgbClr val="009944"/>
              </a:gs>
              <a:gs pos="88000">
                <a:srgbClr val="90C421"/>
              </a:gs>
              <a:gs pos="100000">
                <a:srgbClr val="FFFFFF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18523" y="6539185"/>
            <a:ext cx="214569" cy="193039"/>
          </a:xfrm>
          <a:prstGeom prst="rect">
            <a:avLst/>
          </a:prstGeom>
        </p:spPr>
        <p:txBody>
          <a:bodyPr lIns="45718" tIns="45718" rIns="45718" bIns="45718"/>
          <a:lstStyle>
            <a:lvl1pPr defTabSz="1219169">
              <a:defRPr sz="700">
                <a:latin typeface="Meiryo UI"/>
                <a:ea typeface="Meiryo UI"/>
                <a:cs typeface="Meiryo UI"/>
                <a:sym typeface="Meiryo U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321134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4A3F7-B7AD-879B-6EF8-EEFD2EE2F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12CE08-32D7-50AE-675D-7F971722B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DD647D-CAED-B47E-4A75-98DA27BFB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2303AA-08F8-CDD8-699C-37C71341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1F1CC1-A814-B413-89D1-0246D2AF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04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14480-F621-A7FB-6CAC-0556A76B5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3155B7-98FE-6312-64E4-48F7C3A59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BEAA1A-5A82-3293-6737-999AF898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9ED5D8-448A-9E85-E805-795CA12D5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EE28D5-2A6C-D8F1-31D1-E6945B34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21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29D47F-B7CC-BDD8-DCCE-83F586C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E9CF84-61F2-BAD6-759F-23492216E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6C13FEB-D6DF-4B51-C325-22C31D70C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3EF34F-A616-43E7-EBFA-49D462F97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1CFA3-BBFF-1EF5-E6AB-91C99A35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DD9BBD-B951-D3A0-1990-06FFCA11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66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C149B-2BCB-6BFA-31DF-90B01BE26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964BD9-117E-D5F9-0DD6-7D5AE225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4C4E80-98F4-7F28-CE7F-FDBA49EBB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8E596F-A7F7-228E-956C-CB9A6E688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160578A-F0EC-1A16-5807-C9DD4E821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0C519BB-1A3E-8290-ECFB-DFBB50E45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3BA1D5A-F345-3D46-D9E9-2C21DFA63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C17CA6-2FFB-4EA7-4D3E-CAF0D9227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00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E76D0-E37D-2FFA-964E-1D73E71F3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9712297-BBA1-4930-B554-4A3CE4595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A34362-CDE0-7DC3-6E0B-E3FE895B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4AF89D-E006-A282-0F53-06BEC03B6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38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BAE6B53-1811-9ED2-A1BA-010AB539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ACA0F8-154E-EA34-E4AB-10997230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6F7EEF-25D4-41B4-D916-B84AD323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35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105A3F-FDAF-6790-8811-45D884EFD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3F4A42-D3A4-048F-BE91-7F7CE708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95A270-9B18-99EC-0C30-28D47DB19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B6BCC1-72F4-EE35-07A0-2A7D1E25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2A1417-310A-BA53-0E87-2DC5AAFD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F36798-B599-0AE1-DC4C-C503B04C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40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CC88E4-F0BC-0307-CE38-2A3F76AC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A3E0F88-80EA-6DB7-B173-6510B06AE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71997EC-EE92-3D53-2EFC-51801E065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DFBFF5-EA64-66DD-32DF-A29D34EE7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05DC5A-8B6F-B63B-44AE-1F85F8333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51F89A-84C7-8FED-DCB2-194B1EBD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97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4B14D1E-EC1C-52E4-FC88-CC97B7FED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84E29D-D196-3AC7-9F3B-47775B650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F1AA87-B90D-6349-E5B2-B48F177AC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E160D8-CB2B-1443-B090-D6EA60680F56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C390A1-4BBF-70C8-FB17-245FCB9FB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87EAF2-ABF2-63BD-ED9E-B94F0D557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8C475-200F-4645-A11D-585BFFBB8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87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3" Type="http://schemas.openxmlformats.org/officeDocument/2006/relationships/image" Target="../media/image3.png"/><Relationship Id="rId7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5C031-ACAF-1891-1264-C3E517676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タイトル 1">
            <a:extLst>
              <a:ext uri="{FF2B5EF4-FFF2-40B4-BE49-F238E27FC236}">
                <a16:creationId xmlns:a16="http://schemas.microsoft.com/office/drawing/2014/main" id="{4E2C5D2D-1077-8EF7-B753-BE1F4A95EA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072869">
              <a:defRPr sz="2112"/>
            </a:pPr>
            <a:r>
              <a:rPr lang="ja-JP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ジャガイモの生育ステージに合わせたデータ活用方法</a:t>
            </a:r>
            <a:endParaRPr dirty="0"/>
          </a:p>
        </p:txBody>
      </p:sp>
      <p:sp>
        <p:nvSpPr>
          <p:cNvPr id="25" name="字幕 2">
            <a:extLst>
              <a:ext uri="{FF2B5EF4-FFF2-40B4-BE49-F238E27FC236}">
                <a16:creationId xmlns:a16="http://schemas.microsoft.com/office/drawing/2014/main" id="{7CFC82E4-CD91-2B26-5350-312CBEEF3EF1}"/>
              </a:ext>
            </a:extLst>
          </p:cNvPr>
          <p:cNvSpPr txBox="1">
            <a:spLocks/>
          </p:cNvSpPr>
          <p:nvPr/>
        </p:nvSpPr>
        <p:spPr>
          <a:xfrm>
            <a:off x="338469" y="656505"/>
            <a:ext cx="11502801" cy="1302423"/>
          </a:xfrm>
          <a:prstGeom prst="rect">
            <a:avLst/>
          </a:prstGeom>
        </p:spPr>
        <p:txBody>
          <a:bodyPr lIns="91428" tIns="45715" rIns="91428" bIns="45715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defRPr>
            </a:lvl1pPr>
            <a:lvl2pPr marL="457127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256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383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51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638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2766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199893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021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kumimoji="1" lang="ja-JP" altLang="en-US">
                <a:latin typeface="Meiryo UI"/>
                <a:ea typeface="Meiryo UI"/>
              </a:rPr>
              <a:t>萌芽からすぐに開花日を予測することが可能</a:t>
            </a:r>
            <a:endParaRPr kumimoji="1" lang="en-US" altLang="ja-JP">
              <a:latin typeface="Meiryo UI"/>
              <a:ea typeface="Meiryo UI"/>
            </a:endParaRPr>
          </a:p>
          <a:p>
            <a:pPr hangingPunct="1"/>
            <a:r>
              <a:rPr kumimoji="1" lang="ja-JP" altLang="en-US">
                <a:latin typeface="Meiryo UI"/>
                <a:ea typeface="Meiryo UI"/>
              </a:rPr>
              <a:t>開花日から逆算して初期生育段階の潅水管理を徹底することで、収量向上が目指せる</a:t>
            </a:r>
            <a:endParaRPr lang="en-US" altLang="ja-JP">
              <a:latin typeface="Meiryo UI"/>
              <a:ea typeface="Meiryo UI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7463A17-8667-F191-B553-2ED1879B50B0}"/>
              </a:ext>
            </a:extLst>
          </p:cNvPr>
          <p:cNvSpPr/>
          <p:nvPr/>
        </p:nvSpPr>
        <p:spPr>
          <a:xfrm>
            <a:off x="807569" y="3722352"/>
            <a:ext cx="8886108" cy="1866301"/>
          </a:xfrm>
          <a:prstGeom prst="rect">
            <a:avLst/>
          </a:prstGeom>
          <a:solidFill>
            <a:srgbClr val="EEFF41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2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ja-JP" alt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anose="020B0600070205080204" pitchFamily="34" charset="-128"/>
              <a:cs typeface="+mn-cs"/>
              <a:sym typeface="Arial"/>
            </a:endParaRPr>
          </a:p>
        </p:txBody>
      </p:sp>
      <p:pic>
        <p:nvPicPr>
          <p:cNvPr id="27" name="図 26" descr="黒い背景と白い文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81A049E-ED9B-4878-0C3C-12D1BBFFEB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166" t="34859" r="49531" b="51779"/>
          <a:stretch/>
        </p:blipFill>
        <p:spPr>
          <a:xfrm>
            <a:off x="1258669" y="3779812"/>
            <a:ext cx="722955" cy="584125"/>
          </a:xfrm>
          <a:prstGeom prst="rect">
            <a:avLst/>
          </a:prstGeom>
        </p:spPr>
      </p:pic>
      <p:pic>
        <p:nvPicPr>
          <p:cNvPr id="28" name="図 27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A412212-661D-9DEA-1D29-6AF1BFBFA4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874" t="48511" r="63840" b="27379"/>
          <a:stretch/>
        </p:blipFill>
        <p:spPr>
          <a:xfrm>
            <a:off x="3611487" y="3210665"/>
            <a:ext cx="1155584" cy="1097043"/>
          </a:xfrm>
          <a:prstGeom prst="rect">
            <a:avLst/>
          </a:prstGeom>
        </p:spPr>
      </p:pic>
      <p:pic>
        <p:nvPicPr>
          <p:cNvPr id="29" name="図 28" descr="飼い猫, 花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A63FD7F-E2F5-490F-FCDA-5FC35A1F10B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2602" t="44806" r="35778" b="25403"/>
          <a:stretch/>
        </p:blipFill>
        <p:spPr>
          <a:xfrm>
            <a:off x="4928255" y="3185270"/>
            <a:ext cx="1385928" cy="1074169"/>
          </a:xfrm>
          <a:prstGeom prst="rect">
            <a:avLst/>
          </a:prstGeom>
        </p:spPr>
      </p:pic>
      <p:pic>
        <p:nvPicPr>
          <p:cNvPr id="30" name="図 29" descr="花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DECEE67-FB90-AD2C-7747-20807BDAB07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3987" t="25890" r="34978" b="16375"/>
          <a:stretch/>
        </p:blipFill>
        <p:spPr>
          <a:xfrm>
            <a:off x="6618943" y="2174990"/>
            <a:ext cx="2787493" cy="2916951"/>
          </a:xfrm>
          <a:prstGeom prst="rect">
            <a:avLst/>
          </a:prstGeom>
        </p:spPr>
      </p:pic>
      <p:pic>
        <p:nvPicPr>
          <p:cNvPr id="31" name="図 30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2C13CAF-5C84-32B9-D455-4F2C845D53D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9053" t="47068" r="42309" b="28822"/>
          <a:stretch/>
        </p:blipFill>
        <p:spPr>
          <a:xfrm>
            <a:off x="2376767" y="3623250"/>
            <a:ext cx="1004376" cy="73082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2" name="インク 31">
                <a:extLst>
                  <a:ext uri="{FF2B5EF4-FFF2-40B4-BE49-F238E27FC236}">
                    <a16:creationId xmlns:a16="http://schemas.microsoft.com/office/drawing/2014/main" id="{51AB1FD3-65E8-0305-658D-7DC81E2C1FFE}"/>
                  </a:ext>
                </a:extLst>
              </p14:cNvPr>
              <p14:cNvContentPartPr/>
              <p14:nvPr/>
            </p14:nvContentPartPr>
            <p14:xfrm>
              <a:off x="10039447" y="4679773"/>
              <a:ext cx="360" cy="5399"/>
            </p14:xfrm>
          </p:contentPart>
        </mc:Choice>
        <mc:Fallback xmlns="">
          <p:pic>
            <p:nvPicPr>
              <p:cNvPr id="32" name="インク 31">
                <a:extLst>
                  <a:ext uri="{FF2B5EF4-FFF2-40B4-BE49-F238E27FC236}">
                    <a16:creationId xmlns:a16="http://schemas.microsoft.com/office/drawing/2014/main" id="{51AB1FD3-65E8-0305-658D-7DC81E2C1FF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033327" y="4673217"/>
                <a:ext cx="12600" cy="18511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DBA48DC-F84A-E935-85C7-0BC39C61BC16}"/>
              </a:ext>
            </a:extLst>
          </p:cNvPr>
          <p:cNvSpPr txBox="1"/>
          <p:nvPr/>
        </p:nvSpPr>
        <p:spPr>
          <a:xfrm>
            <a:off x="1196542" y="4943328"/>
            <a:ext cx="836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植付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189D940-B130-A7F9-DD30-E9DAEAB05968}"/>
              </a:ext>
            </a:extLst>
          </p:cNvPr>
          <p:cNvSpPr txBox="1"/>
          <p:nvPr/>
        </p:nvSpPr>
        <p:spPr>
          <a:xfrm>
            <a:off x="2466377" y="4943328"/>
            <a:ext cx="836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萌芽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C9F94C0-04A2-38C8-9E26-38E68D5E245D}"/>
              </a:ext>
            </a:extLst>
          </p:cNvPr>
          <p:cNvSpPr txBox="1"/>
          <p:nvPr/>
        </p:nvSpPr>
        <p:spPr>
          <a:xfrm>
            <a:off x="5158601" y="4943328"/>
            <a:ext cx="925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芽かき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CA1987C-8A01-C666-70E6-F754B60CFBD5}"/>
              </a:ext>
            </a:extLst>
          </p:cNvPr>
          <p:cNvSpPr txBox="1"/>
          <p:nvPr/>
        </p:nvSpPr>
        <p:spPr>
          <a:xfrm>
            <a:off x="7520494" y="4943328"/>
            <a:ext cx="925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開花</a:t>
            </a:r>
          </a:p>
        </p:txBody>
      </p:sp>
      <p:sp>
        <p:nvSpPr>
          <p:cNvPr id="37" name="三角形 36">
            <a:extLst>
              <a:ext uri="{FF2B5EF4-FFF2-40B4-BE49-F238E27FC236}">
                <a16:creationId xmlns:a16="http://schemas.microsoft.com/office/drawing/2014/main" id="{5FE7639F-A1AC-49E2-EE39-26429AA15AF9}"/>
              </a:ext>
            </a:extLst>
          </p:cNvPr>
          <p:cNvSpPr/>
          <p:nvPr/>
        </p:nvSpPr>
        <p:spPr>
          <a:xfrm rot="5400000">
            <a:off x="6384861" y="4988126"/>
            <a:ext cx="777839" cy="423217"/>
          </a:xfrm>
          <a:prstGeom prst="triangle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2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ja-JP" alt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anose="020B0600070205080204" pitchFamily="34" charset="-128"/>
              <a:cs typeface="+mn-cs"/>
              <a:sym typeface="Arial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4B9C3D0-9252-9449-8F1D-96AC63EF57E4}"/>
              </a:ext>
            </a:extLst>
          </p:cNvPr>
          <p:cNvSpPr txBox="1"/>
          <p:nvPr/>
        </p:nvSpPr>
        <p:spPr>
          <a:xfrm>
            <a:off x="10396875" y="4873412"/>
            <a:ext cx="1000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肥大</a:t>
            </a:r>
            <a:endParaRPr kumimoji="1" lang="en-US" altLang="ja-JP" sz="2000" dirty="0">
              <a:solidFill>
                <a:srgbClr val="000000">
                  <a:lumMod val="75000"/>
                  <a:lumOff val="25000"/>
                </a:srgbClr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200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収穫へ</a:t>
            </a:r>
          </a:p>
        </p:txBody>
      </p:sp>
      <p:sp>
        <p:nvSpPr>
          <p:cNvPr id="39" name="三角形 38">
            <a:extLst>
              <a:ext uri="{FF2B5EF4-FFF2-40B4-BE49-F238E27FC236}">
                <a16:creationId xmlns:a16="http://schemas.microsoft.com/office/drawing/2014/main" id="{6E003468-AEBC-2124-DD76-79E6CCEC525D}"/>
              </a:ext>
            </a:extLst>
          </p:cNvPr>
          <p:cNvSpPr/>
          <p:nvPr/>
        </p:nvSpPr>
        <p:spPr>
          <a:xfrm rot="5400000">
            <a:off x="9737225" y="5015700"/>
            <a:ext cx="777839" cy="423217"/>
          </a:xfrm>
          <a:prstGeom prst="triangle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2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1" lang="ja-JP" alt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anose="020B0600070205080204" pitchFamily="34" charset="-128"/>
              <a:cs typeface="+mn-cs"/>
              <a:sym typeface="Arial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0C9B2D4-35B1-FD4E-2C40-6FAE506B9884}"/>
              </a:ext>
            </a:extLst>
          </p:cNvPr>
          <p:cNvSpPr txBox="1"/>
          <p:nvPr/>
        </p:nvSpPr>
        <p:spPr>
          <a:xfrm>
            <a:off x="1295811" y="5903719"/>
            <a:ext cx="656740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en-US" altLang="ja-JP" sz="1867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4/1</a:t>
            </a:r>
            <a:endParaRPr kumimoji="1" lang="ja-JP" altLang="en-US" sz="1867">
              <a:solidFill>
                <a:srgbClr val="000000">
                  <a:lumMod val="75000"/>
                  <a:lumOff val="25000"/>
                </a:srgbClr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90077D5-1D7B-827B-2E0C-348D976710B0}"/>
              </a:ext>
            </a:extLst>
          </p:cNvPr>
          <p:cNvSpPr txBox="1"/>
          <p:nvPr/>
        </p:nvSpPr>
        <p:spPr>
          <a:xfrm>
            <a:off x="7581642" y="5903719"/>
            <a:ext cx="904593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en-US" altLang="ja-JP" sz="1867" b="1" dirty="0">
                <a:solidFill>
                  <a:srgbClr val="00B050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6/19</a:t>
            </a:r>
            <a:endParaRPr kumimoji="1" lang="ja-JP" altLang="en-US" sz="1867" b="1">
              <a:solidFill>
                <a:srgbClr val="00B050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316D5F9-6A4F-9B12-0D2C-19B816BFD5FD}"/>
              </a:ext>
            </a:extLst>
          </p:cNvPr>
          <p:cNvSpPr txBox="1"/>
          <p:nvPr/>
        </p:nvSpPr>
        <p:spPr>
          <a:xfrm rot="21034091">
            <a:off x="7354342" y="5656872"/>
            <a:ext cx="954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56" hangingPunct="1">
              <a:buClr>
                <a:srgbClr val="000000"/>
              </a:buClr>
            </a:pPr>
            <a:r>
              <a:rPr kumimoji="1" lang="ja-JP" altLang="en-US" b="1">
                <a:ln w="10160">
                  <a:noFill/>
                  <a:prstDash val="solid"/>
                </a:ln>
                <a:solidFill>
                  <a:srgbClr val="FFAB40">
                    <a:lumMod val="75000"/>
                  </a:srgb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予測！</a:t>
            </a:r>
          </a:p>
        </p:txBody>
      </p:sp>
      <p:sp>
        <p:nvSpPr>
          <p:cNvPr id="43" name="四角形: 角を丸くする 9">
            <a:extLst>
              <a:ext uri="{FF2B5EF4-FFF2-40B4-BE49-F238E27FC236}">
                <a16:creationId xmlns:a16="http://schemas.microsoft.com/office/drawing/2014/main" id="{4FA462FD-0BC0-8F9F-0567-6C82283FEB13}"/>
              </a:ext>
            </a:extLst>
          </p:cNvPr>
          <p:cNvSpPr/>
          <p:nvPr/>
        </p:nvSpPr>
        <p:spPr>
          <a:xfrm>
            <a:off x="2014799" y="1657742"/>
            <a:ext cx="7800435" cy="505855"/>
          </a:xfrm>
          <a:prstGeom prst="roundRect">
            <a:avLst>
              <a:gd name="adj" fmla="val 3466"/>
            </a:avLst>
          </a:prstGeom>
          <a:solidFill>
            <a:srgbClr val="00B0F0"/>
          </a:solidFill>
          <a:ln w="5715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209" hangingPunct="1">
              <a:defRPr/>
            </a:pPr>
            <a:endParaRPr kumimoji="1" lang="ja-JP" altLang="en-US" b="1" kern="120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44" name="四角形: 角を丸くする 41">
            <a:extLst>
              <a:ext uri="{FF2B5EF4-FFF2-40B4-BE49-F238E27FC236}">
                <a16:creationId xmlns:a16="http://schemas.microsoft.com/office/drawing/2014/main" id="{48AF962E-1EC7-AA88-9869-8377C497A368}"/>
              </a:ext>
            </a:extLst>
          </p:cNvPr>
          <p:cNvSpPr/>
          <p:nvPr/>
        </p:nvSpPr>
        <p:spPr>
          <a:xfrm>
            <a:off x="2014799" y="2121561"/>
            <a:ext cx="7800435" cy="4484753"/>
          </a:xfrm>
          <a:prstGeom prst="roundRect">
            <a:avLst>
              <a:gd name="adj" fmla="val 97"/>
            </a:avLst>
          </a:prstGeom>
          <a:noFill/>
          <a:ln w="5715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209" hangingPunct="1">
              <a:defRPr/>
            </a:pPr>
            <a:endParaRPr kumimoji="1" lang="ja-JP" altLang="en-US" kern="120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7635819-7702-9D48-C572-30B9E515880B}"/>
              </a:ext>
            </a:extLst>
          </p:cNvPr>
          <p:cNvSpPr txBox="1"/>
          <p:nvPr/>
        </p:nvSpPr>
        <p:spPr>
          <a:xfrm>
            <a:off x="3343798" y="1679868"/>
            <a:ext cx="514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09" hangingPunct="1">
              <a:defRPr/>
            </a:pPr>
            <a:r>
              <a:rPr kumimoji="1" lang="ja-JP" altLang="en-US" sz="2400" kern="120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潅水管理徹底期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E9BCD30-3063-4214-D71B-376C54228DF8}"/>
              </a:ext>
            </a:extLst>
          </p:cNvPr>
          <p:cNvSpPr txBox="1"/>
          <p:nvPr/>
        </p:nvSpPr>
        <p:spPr>
          <a:xfrm>
            <a:off x="114864" y="5903719"/>
            <a:ext cx="1039981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ja-JP" altLang="en-US" sz="1867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予測例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C544C5C-F772-A609-EC68-9A24E0C6EB47}"/>
              </a:ext>
            </a:extLst>
          </p:cNvPr>
          <p:cNvSpPr txBox="1"/>
          <p:nvPr/>
        </p:nvSpPr>
        <p:spPr>
          <a:xfrm>
            <a:off x="2442713" y="5903719"/>
            <a:ext cx="872480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6" hangingPunct="1">
              <a:buClr>
                <a:srgbClr val="000000"/>
              </a:buClr>
            </a:pPr>
            <a:r>
              <a:rPr kumimoji="1" lang="en-US" altLang="ja-JP" sz="1867" dirty="0">
                <a:solidFill>
                  <a:srgbClr val="000000">
                    <a:lumMod val="75000"/>
                    <a:lumOff val="25000"/>
                  </a:srgb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Arial"/>
                <a:sym typeface="Arial"/>
              </a:rPr>
              <a:t>4/28</a:t>
            </a:r>
            <a:endParaRPr kumimoji="1" lang="ja-JP" altLang="en-US" sz="1867">
              <a:solidFill>
                <a:srgbClr val="000000">
                  <a:lumMod val="75000"/>
                  <a:lumOff val="25000"/>
                </a:srgbClr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/>
              <a:sym typeface="Arial"/>
            </a:endParaRPr>
          </a:p>
        </p:txBody>
      </p:sp>
      <p:sp>
        <p:nvSpPr>
          <p:cNvPr id="48" name="スライド番号プレースホルダー 3">
            <a:extLst>
              <a:ext uri="{FF2B5EF4-FFF2-40B4-BE49-F238E27FC236}">
                <a16:creationId xmlns:a16="http://schemas.microsoft.com/office/drawing/2014/main" id="{67C689BB-057C-34E9-2438-187400305CE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818523" y="6539185"/>
            <a:ext cx="214569" cy="193039"/>
          </a:xfrm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796062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</Words>
  <Application>Microsoft Macintosh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ジャガイモの生育ステージに合わせたデータ活用方法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早苗 五十嵐</dc:creator>
  <cp:lastModifiedBy>早苗 五十嵐</cp:lastModifiedBy>
  <cp:revision>1</cp:revision>
  <dcterms:created xsi:type="dcterms:W3CDTF">2025-12-12T07:50:29Z</dcterms:created>
  <dcterms:modified xsi:type="dcterms:W3CDTF">2025-12-12T07:52:25Z</dcterms:modified>
</cp:coreProperties>
</file>