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146849764" r:id="rId2"/>
    <p:sldId id="267" r:id="rId3"/>
  </p:sldIdLst>
  <p:sldSz cx="12192000" cy="6858000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1"/>
    <p:restoredTop sz="94694"/>
  </p:normalViewPr>
  <p:slideViewPr>
    <p:cSldViewPr snapToGrid="0">
      <p:cViewPr varScale="1">
        <p:scale>
          <a:sx n="104" d="100"/>
          <a:sy n="104" d="100"/>
        </p:scale>
        <p:origin x="232" y="5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18DD21E1-CB4C-12BD-F49A-8547BB660DA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88814819-4F72-4202-7125-1BE89818FE4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ja-JP" altLang="en-US"/>
              <a:t>マスター サブタイトルの書式設定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5AF61CC4-D98F-11BC-C4EF-370AC38C27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337B91-3F1D-EC4F-8F34-19574C38693D}" type="datetimeFigureOut">
              <a:rPr kumimoji="1" lang="ja-JP" altLang="en-US" smtClean="0"/>
              <a:t>2025/12/12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1F668D86-E82E-8FDA-5BED-79EA425FAC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13EC9C71-81E2-0B03-9372-A1CE18BB7E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823EB-2AFD-BA41-8415-4A5BB5B104E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400222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1DA15BF5-8411-0391-0E5E-9BB994D805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9419866D-3905-9173-84BD-21E4841E784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97E24DD5-AD92-B378-3039-D5DC026E3D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337B91-3F1D-EC4F-8F34-19574C38693D}" type="datetimeFigureOut">
              <a:rPr kumimoji="1" lang="ja-JP" altLang="en-US" smtClean="0"/>
              <a:t>2025/12/12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D29537E5-CAEB-927C-3B09-0BDC6EEAF9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7F7F19D8-B5D7-CF10-056C-4F100C272A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823EB-2AFD-BA41-8415-4A5BB5B104E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874196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>
            <a:extLst>
              <a:ext uri="{FF2B5EF4-FFF2-40B4-BE49-F238E27FC236}">
                <a16:creationId xmlns:a16="http://schemas.microsoft.com/office/drawing/2014/main" id="{DA7FD5D3-FAFC-6932-534B-61EE2085773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F7A02CBF-9303-1D7A-982D-93DCAE3C3A8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15C8FFFE-6E65-528C-C103-6796F3DBA1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337B91-3F1D-EC4F-8F34-19574C38693D}" type="datetimeFigureOut">
              <a:rPr kumimoji="1" lang="ja-JP" altLang="en-US" smtClean="0"/>
              <a:t>2025/12/12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309CB143-8149-7CC7-2CE5-E6F1131BC0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DC9036AC-5F56-34C1-D347-7385674CFA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823EB-2AFD-BA41-8415-4A5BB5B104E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520742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図 4" descr="図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58080" y="249951"/>
            <a:ext cx="1126089" cy="290900"/>
          </a:xfrm>
          <a:prstGeom prst="rect">
            <a:avLst/>
          </a:prstGeom>
          <a:ln w="12700">
            <a:miter lim="400000"/>
          </a:ln>
        </p:spPr>
      </p:pic>
      <p:sp>
        <p:nvSpPr>
          <p:cNvPr id="12" name="Google Shape;22;p4"/>
          <p:cNvSpPr txBox="1"/>
          <p:nvPr/>
        </p:nvSpPr>
        <p:spPr>
          <a:xfrm>
            <a:off x="7695344" y="6499915"/>
            <a:ext cx="4063220" cy="24617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="http://schemas.openxmlformats.org/officeDocument/2006/math" xmlns:a14="http://schemas.microsoft.com/office/drawing/2010/main" xmlns:ma14="http://schemas.microsoft.com/office/mac/drawingml/2011/main" xmlns="" val="1"/>
            </a:ext>
          </a:extLst>
        </p:spPr>
        <p:txBody>
          <a:bodyPr wrap="square" lIns="45699" tIns="45699" rIns="45699" bIns="45699" anchor="ctr">
            <a:spAutoFit/>
          </a:bodyPr>
          <a:lstStyle>
            <a:lvl1pPr algn="r">
              <a:defRPr sz="1000">
                <a:solidFill>
                  <a:srgbClr val="FF0000"/>
                </a:solidFill>
                <a:latin typeface="Noto Sans JP Thin Regular"/>
                <a:ea typeface="Noto Sans JP Thin Regular"/>
                <a:cs typeface="Noto Sans JP Thin Regular"/>
                <a:sym typeface="Noto Sans JP Thin Regular"/>
              </a:defRPr>
            </a:lvl1pPr>
          </a:lstStyle>
          <a:p>
            <a:r>
              <a:t>Strictly Confidential Information Greein Inc. All rights reserved.</a:t>
            </a:r>
          </a:p>
        </p:txBody>
      </p:sp>
      <p:sp>
        <p:nvSpPr>
          <p:cNvPr id="13" name="Title Text"/>
          <p:cNvSpPr txBox="1">
            <a:spLocks noGrp="1"/>
          </p:cNvSpPr>
          <p:nvPr>
            <p:ph type="title"/>
          </p:nvPr>
        </p:nvSpPr>
        <p:spPr>
          <a:xfrm>
            <a:off x="605525" y="183153"/>
            <a:ext cx="10515601" cy="424497"/>
          </a:xfrm>
          <a:prstGeom prst="rect">
            <a:avLst/>
          </a:prstGeom>
        </p:spPr>
        <p:txBody>
          <a:bodyPr lIns="45718" tIns="45718" rIns="45718" bIns="45718" anchor="t"/>
          <a:lstStyle>
            <a:lvl1pPr defTabSz="1219169">
              <a:defRPr sz="2400" b="1">
                <a:solidFill>
                  <a:srgbClr val="404040"/>
                </a:solidFill>
                <a:latin typeface="Meiryo UI"/>
                <a:ea typeface="Meiryo UI"/>
                <a:cs typeface="Meiryo UI"/>
                <a:sym typeface="Meiryo UI"/>
              </a:defRPr>
            </a:lvl1pPr>
          </a:lstStyle>
          <a:p>
            <a:r>
              <a:t>Title Text</a:t>
            </a:r>
          </a:p>
        </p:txBody>
      </p:sp>
      <p:sp>
        <p:nvSpPr>
          <p:cNvPr id="14" name="正方形/長方形 3"/>
          <p:cNvSpPr/>
          <p:nvPr/>
        </p:nvSpPr>
        <p:spPr>
          <a:xfrm flipV="1">
            <a:off x="4" y="368080"/>
            <a:ext cx="584123" cy="118681"/>
          </a:xfrm>
          <a:prstGeom prst="rect">
            <a:avLst/>
          </a:prstGeom>
          <a:gradFill>
            <a:gsLst>
              <a:gs pos="0">
                <a:srgbClr val="009944"/>
              </a:gs>
              <a:gs pos="88000">
                <a:srgbClr val="90C421"/>
              </a:gs>
              <a:gs pos="100000">
                <a:srgbClr val="FFFFFF"/>
              </a:gs>
            </a:gsLst>
          </a:gra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 sz="24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5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1818523" y="6539185"/>
            <a:ext cx="214569" cy="193039"/>
          </a:xfrm>
          <a:prstGeom prst="rect">
            <a:avLst/>
          </a:prstGeom>
        </p:spPr>
        <p:txBody>
          <a:bodyPr lIns="45718" tIns="45718" rIns="45718" bIns="45718"/>
          <a:lstStyle>
            <a:lvl1pPr defTabSz="1219169">
              <a:defRPr sz="700">
                <a:latin typeface="Meiryo UI"/>
                <a:ea typeface="Meiryo UI"/>
                <a:cs typeface="Meiryo UI"/>
                <a:sym typeface="Meiryo UI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66915912"/>
      </p:ext>
    </p:extLst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2594C598-DFAA-C029-ABED-A03F28EA9C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E5FE03A9-9488-6B28-54CC-E2127A892BE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67F6FB8F-5362-071F-70F2-D4E3836B04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337B91-3F1D-EC4F-8F34-19574C38693D}" type="datetimeFigureOut">
              <a:rPr kumimoji="1" lang="ja-JP" altLang="en-US" smtClean="0"/>
              <a:t>2025/12/12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3618A301-3360-5B42-3782-8DFE12A46D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F3FF5680-AF8F-15EC-260B-D0F7853E4B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823EB-2AFD-BA41-8415-4A5BB5B104E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485692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E3FFDE3D-2B34-631F-5C70-BB0F49FE3F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7F629404-1B57-F0FF-73A8-4840B9A038A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C5E7CC5B-0DE2-D0C7-3FAD-FC02A545AB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337B91-3F1D-EC4F-8F34-19574C38693D}" type="datetimeFigureOut">
              <a:rPr kumimoji="1" lang="ja-JP" altLang="en-US" smtClean="0"/>
              <a:t>2025/12/12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C9924513-22DC-91FB-3803-CD14CBAB7F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D14201E0-9A54-4C01-D5DE-2CD84EB8B6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823EB-2AFD-BA41-8415-4A5BB5B104E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021613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C024FC33-CB42-2006-9729-914EE61905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413E8824-C5A4-FFF8-62C6-71C1C07AAB1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2CDAD972-0B35-A6D6-5F94-EFF6EBEC404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9EE2240F-FC6B-ADA0-9B0C-C6B7809CE8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337B91-3F1D-EC4F-8F34-19574C38693D}" type="datetimeFigureOut">
              <a:rPr kumimoji="1" lang="ja-JP" altLang="en-US" smtClean="0"/>
              <a:t>2025/12/12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543E635C-760A-786D-FA76-4F3475B7E4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774EDFBE-E363-5F61-BB88-0CAC91E074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823EB-2AFD-BA41-8415-4A5BB5B104E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525842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CAC9797D-2E31-E731-0D06-D06AB7A3A0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F6DB2700-934C-72A8-43DF-41D592E31E6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C7EB15EB-2F98-D737-CC4E-9DC7116B2CA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ー 4">
            <a:extLst>
              <a:ext uri="{FF2B5EF4-FFF2-40B4-BE49-F238E27FC236}">
                <a16:creationId xmlns:a16="http://schemas.microsoft.com/office/drawing/2014/main" id="{D57A8471-D4FD-F532-1806-77002ADA736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6" name="コンテンツ プレースホルダー 5">
            <a:extLst>
              <a:ext uri="{FF2B5EF4-FFF2-40B4-BE49-F238E27FC236}">
                <a16:creationId xmlns:a16="http://schemas.microsoft.com/office/drawing/2014/main" id="{18605798-108B-B5A8-EDCB-ED41689E8DB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ー 6">
            <a:extLst>
              <a:ext uri="{FF2B5EF4-FFF2-40B4-BE49-F238E27FC236}">
                <a16:creationId xmlns:a16="http://schemas.microsoft.com/office/drawing/2014/main" id="{05762F87-5581-B213-C9A6-DFFBC90628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337B91-3F1D-EC4F-8F34-19574C38693D}" type="datetimeFigureOut">
              <a:rPr kumimoji="1" lang="ja-JP" altLang="en-US" smtClean="0"/>
              <a:t>2025/12/12</a:t>
            </a:fld>
            <a:endParaRPr kumimoji="1" lang="ja-JP" altLang="en-US"/>
          </a:p>
        </p:txBody>
      </p:sp>
      <p:sp>
        <p:nvSpPr>
          <p:cNvPr id="8" name="フッター プレースホルダー 7">
            <a:extLst>
              <a:ext uri="{FF2B5EF4-FFF2-40B4-BE49-F238E27FC236}">
                <a16:creationId xmlns:a16="http://schemas.microsoft.com/office/drawing/2014/main" id="{A2FC74B9-151B-846E-97FF-B7E8EABC0D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>
            <a:extLst>
              <a:ext uri="{FF2B5EF4-FFF2-40B4-BE49-F238E27FC236}">
                <a16:creationId xmlns:a16="http://schemas.microsoft.com/office/drawing/2014/main" id="{F5C8A08F-8332-5B27-C80F-29840C6AF2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823EB-2AFD-BA41-8415-4A5BB5B104E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490812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1E2B7C29-89A4-9B92-68CF-8134BA83C6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73474859-A0B4-8F55-2F98-1AD65DF8AE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337B91-3F1D-EC4F-8F34-19574C38693D}" type="datetimeFigureOut">
              <a:rPr kumimoji="1" lang="ja-JP" altLang="en-US" smtClean="0"/>
              <a:t>2025/12/12</a:t>
            </a:fld>
            <a:endParaRPr kumimoji="1" lang="ja-JP" altLang="en-US"/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2F50CC82-6158-081D-22AD-1EBCD8062E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62D97860-D059-B66A-04B0-8C2F805A3A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823EB-2AFD-BA41-8415-4A5BB5B104E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378588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>
            <a:extLst>
              <a:ext uri="{FF2B5EF4-FFF2-40B4-BE49-F238E27FC236}">
                <a16:creationId xmlns:a16="http://schemas.microsoft.com/office/drawing/2014/main" id="{75089D6C-5DC5-D37E-BF2A-8607604706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337B91-3F1D-EC4F-8F34-19574C38693D}" type="datetimeFigureOut">
              <a:rPr kumimoji="1" lang="ja-JP" altLang="en-US" smtClean="0"/>
              <a:t>2025/12/12</a:t>
            </a:fld>
            <a:endParaRPr kumimoji="1" lang="ja-JP" altLang="en-US"/>
          </a:p>
        </p:txBody>
      </p:sp>
      <p:sp>
        <p:nvSpPr>
          <p:cNvPr id="3" name="フッター プレースホルダー 2">
            <a:extLst>
              <a:ext uri="{FF2B5EF4-FFF2-40B4-BE49-F238E27FC236}">
                <a16:creationId xmlns:a16="http://schemas.microsoft.com/office/drawing/2014/main" id="{E2DE0A58-2542-7142-B384-051EB27B79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57F1F7FF-A236-2D7B-B42F-CF82AAB70A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823EB-2AFD-BA41-8415-4A5BB5B104E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067274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871F8344-2E57-F950-4791-E986080923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70082DA6-7337-DAF2-BD87-9E03885980D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D3E71121-65B5-9095-388C-5300EE170CD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59FB0ED1-9630-E736-F1EE-141AC10A53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337B91-3F1D-EC4F-8F34-19574C38693D}" type="datetimeFigureOut">
              <a:rPr kumimoji="1" lang="ja-JP" altLang="en-US" smtClean="0"/>
              <a:t>2025/12/12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C4DA2A18-3B03-4B00-5F99-07FB464C20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6A49510A-A025-BDD0-0070-BC671E9B9B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823EB-2AFD-BA41-8415-4A5BB5B104E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013623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75D2F6A8-CBC2-9787-AA1F-8B30EA58C3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図プレースホルダー 2">
            <a:extLst>
              <a:ext uri="{FF2B5EF4-FFF2-40B4-BE49-F238E27FC236}">
                <a16:creationId xmlns:a16="http://schemas.microsoft.com/office/drawing/2014/main" id="{C9ABE61C-675F-80AF-A9A0-EEDAE7E7520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86739686-A794-7A17-D621-D1E25A2DAF0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C48C0BFF-EF96-E965-70DF-EED7CC562C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337B91-3F1D-EC4F-8F34-19574C38693D}" type="datetimeFigureOut">
              <a:rPr kumimoji="1" lang="ja-JP" altLang="en-US" smtClean="0"/>
              <a:t>2025/12/12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548AB061-6564-9B16-593E-1A8789D8B4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D9F23A97-7CF0-7AFD-92F6-11FBF99558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823EB-2AFD-BA41-8415-4A5BB5B104E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757991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>
            <a:extLst>
              <a:ext uri="{FF2B5EF4-FFF2-40B4-BE49-F238E27FC236}">
                <a16:creationId xmlns:a16="http://schemas.microsoft.com/office/drawing/2014/main" id="{C4EEB6E0-60D6-E51D-FF3F-920906D497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14B4AC99-5447-315E-C46D-BAC3985367D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659E112B-3C6C-7258-A839-DF161F568F4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5B337B91-3F1D-EC4F-8F34-19574C38693D}" type="datetimeFigureOut">
              <a:rPr kumimoji="1" lang="ja-JP" altLang="en-US" smtClean="0"/>
              <a:t>2025/12/12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D68BCA23-953A-6BA6-17E7-2AB15A3FC97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4F78D491-B06A-FA44-BB37-24885525102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362823EB-2AFD-BA41-8415-4A5BB5B104E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232232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2.xml"/><Relationship Id="rId6" Type="http://schemas.openxmlformats.org/officeDocument/2006/relationships/hyperlink" Target="https://www.e-kakashi.com/case/seedsfarm" TargetMode="External"/><Relationship Id="rId5" Type="http://schemas.openxmlformats.org/officeDocument/2006/relationships/image" Target="../media/image5.svg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hyperlink" Target="https://agri.mynavi.jp/2020_01_20_100842/" TargetMode="Externa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0.jpe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D680DEF-6D51-3E73-6879-88104FA5F3B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3" name="タイトル 1">
            <a:extLst>
              <a:ext uri="{FF2B5EF4-FFF2-40B4-BE49-F238E27FC236}">
                <a16:creationId xmlns:a16="http://schemas.microsoft.com/office/drawing/2014/main" id="{57554021-01F6-F057-8619-7D936074581A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defTabSz="1072869">
              <a:defRPr sz="2112"/>
            </a:pPr>
            <a:r>
              <a:rPr dirty="0" err="1"/>
              <a:t>事例</a:t>
            </a:r>
            <a:r>
              <a:rPr dirty="0"/>
              <a:t>　</a:t>
            </a:r>
            <a:r>
              <a:rPr kumimoji="1" lang="ja-JP" altLang="en-US"/>
              <a:t>福岡市におけるスマート農業の普及に貢献（いちご）</a:t>
            </a:r>
            <a:endParaRPr dirty="0"/>
          </a:p>
        </p:txBody>
      </p:sp>
      <p:sp>
        <p:nvSpPr>
          <p:cNvPr id="384" name="スライド番号プレースホルダー 3">
            <a:extLst>
              <a:ext uri="{FF2B5EF4-FFF2-40B4-BE49-F238E27FC236}">
                <a16:creationId xmlns:a16="http://schemas.microsoft.com/office/drawing/2014/main" id="{FE8ACD6F-0DA0-668E-FD5B-ED71DFF12DF8}"/>
              </a:ext>
            </a:extLst>
          </p:cNvPr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="http://schemas.openxmlformats.org/officeDocument/2006/math" xmlns:a14="http://schemas.microsoft.com/office/drawing/2010/main" xmlns:ma14="http://schemas.microsoft.com/office/mac/drawingml/2011/main" xmlns="" val="1"/>
            </a:ext>
          </a:extLst>
        </p:spPr>
        <p:txBody>
          <a:bodyPr/>
          <a:lstStyle/>
          <a:p>
            <a:fld id="{86CB4B4D-7CA3-9044-876B-883B54F8677D}" type="slidenum">
              <a:rPr/>
              <a:t>1</a:t>
            </a:fld>
            <a:endParaRPr dirty="0"/>
          </a:p>
        </p:txBody>
      </p:sp>
      <p:sp>
        <p:nvSpPr>
          <p:cNvPr id="2" name="字幕 2">
            <a:extLst>
              <a:ext uri="{FF2B5EF4-FFF2-40B4-BE49-F238E27FC236}">
                <a16:creationId xmlns:a16="http://schemas.microsoft.com/office/drawing/2014/main" id="{A99AF7E7-FABA-521B-F158-8E82730C072B}"/>
              </a:ext>
            </a:extLst>
          </p:cNvPr>
          <p:cNvSpPr txBox="1">
            <a:spLocks/>
          </p:cNvSpPr>
          <p:nvPr/>
        </p:nvSpPr>
        <p:spPr>
          <a:xfrm>
            <a:off x="338468" y="900359"/>
            <a:ext cx="11502801" cy="902710"/>
          </a:xfrm>
          <a:prstGeom prst="rect">
            <a:avLst/>
          </a:prstGeom>
        </p:spPr>
        <p:txBody>
          <a:bodyPr/>
          <a:lstStyle>
            <a:lvl1pPr marL="228600" marR="0" indent="-2286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800" b="0" i="0" u="none" strike="noStrike" cap="none" spc="0" baseline="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游ゴシック"/>
              </a:defRPr>
            </a:lvl1pPr>
            <a:lvl2pPr marL="723900" marR="0" indent="-2667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800" b="0" i="0" u="none" strike="noStrike" cap="none" spc="0" baseline="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游ゴシック"/>
              </a:defRPr>
            </a:lvl2pPr>
            <a:lvl3pPr marL="1234439" marR="0" indent="-320039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800" b="0" i="0" u="none" strike="noStrike" cap="none" spc="0" baseline="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游ゴシック"/>
              </a:defRPr>
            </a:lvl3pPr>
            <a:lvl4pPr marL="1727200" marR="0" indent="-3556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800" b="0" i="0" u="none" strike="noStrike" cap="none" spc="0" baseline="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游ゴシック"/>
              </a:defRPr>
            </a:lvl4pPr>
            <a:lvl5pPr marL="2184400" marR="0" indent="-3556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800" b="0" i="0" u="none" strike="noStrike" cap="none" spc="0" baseline="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游ゴシック"/>
              </a:defRPr>
            </a:lvl5pPr>
            <a:lvl6pPr marL="2641600" marR="0" indent="-3556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800" b="0" i="0" u="none" strike="noStrike" cap="none" spc="0" baseline="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游ゴシック"/>
              </a:defRPr>
            </a:lvl6pPr>
            <a:lvl7pPr marL="3098800" marR="0" indent="-3556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800" b="0" i="0" u="none" strike="noStrike" cap="none" spc="0" baseline="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游ゴシック"/>
              </a:defRPr>
            </a:lvl7pPr>
            <a:lvl8pPr marL="3556000" marR="0" indent="-3556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800" b="0" i="0" u="none" strike="noStrike" cap="none" spc="0" baseline="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游ゴシック"/>
              </a:defRPr>
            </a:lvl8pPr>
            <a:lvl9pPr marL="4013200" marR="0" indent="-3556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800" b="0" i="0" u="none" strike="noStrike" cap="none" spc="0" baseline="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游ゴシック"/>
              </a:defRPr>
            </a:lvl9pPr>
          </a:lstStyle>
          <a:p>
            <a:pPr hangingPunct="1"/>
            <a:r>
              <a:rPr kumimoji="1" lang="en-US" altLang="ja-JP" sz="2400" b="1" dirty="0"/>
              <a:t>2024</a:t>
            </a:r>
            <a:r>
              <a:rPr kumimoji="1" lang="ja-JP" altLang="en-US" sz="2400" b="1"/>
              <a:t>年秋より「</a:t>
            </a:r>
            <a:r>
              <a:rPr kumimoji="1" lang="en-US" altLang="ja-JP" sz="2400" b="1" dirty="0"/>
              <a:t>Fukuoka City</a:t>
            </a:r>
            <a:r>
              <a:rPr kumimoji="1" lang="ja-JP" altLang="en-US" sz="2400" b="1"/>
              <a:t>スマート農業マッチングプロジェクト」に協力</a:t>
            </a:r>
            <a:endParaRPr kumimoji="1" lang="en-US" altLang="ja-JP" sz="2400" b="1" dirty="0"/>
          </a:p>
          <a:p>
            <a:pPr hangingPunct="1"/>
            <a:r>
              <a:rPr kumimoji="1" lang="ja-JP" altLang="en-US" sz="2400" b="1"/>
              <a:t>データが収集できる環境づくりと、指導員へのデータ活用支援を実施</a:t>
            </a:r>
            <a:endParaRPr kumimoji="1" lang="en-US" altLang="ja-JP" sz="2400" b="1" dirty="0"/>
          </a:p>
        </p:txBody>
      </p:sp>
      <p:grpSp>
        <p:nvGrpSpPr>
          <p:cNvPr id="3" name="グループ化 2">
            <a:extLst>
              <a:ext uri="{FF2B5EF4-FFF2-40B4-BE49-F238E27FC236}">
                <a16:creationId xmlns:a16="http://schemas.microsoft.com/office/drawing/2014/main" id="{E163D732-2F58-E73F-57E0-469599D3456A}"/>
              </a:ext>
            </a:extLst>
          </p:cNvPr>
          <p:cNvGrpSpPr/>
          <p:nvPr/>
        </p:nvGrpSpPr>
        <p:grpSpPr>
          <a:xfrm>
            <a:off x="165833" y="2085799"/>
            <a:ext cx="5854017" cy="3976159"/>
            <a:chOff x="242015" y="2085624"/>
            <a:chExt cx="5854780" cy="3976676"/>
          </a:xfrm>
        </p:grpSpPr>
        <p:sp>
          <p:nvSpPr>
            <p:cNvPr id="4" name="四角形: 角を丸くする 13">
              <a:extLst>
                <a:ext uri="{FF2B5EF4-FFF2-40B4-BE49-F238E27FC236}">
                  <a16:creationId xmlns:a16="http://schemas.microsoft.com/office/drawing/2014/main" id="{6647E497-00F5-A4C1-DEE2-175BDCD87466}"/>
                </a:ext>
              </a:extLst>
            </p:cNvPr>
            <p:cNvSpPr/>
            <p:nvPr/>
          </p:nvSpPr>
          <p:spPr>
            <a:xfrm>
              <a:off x="242016" y="2103865"/>
              <a:ext cx="5854779" cy="3958435"/>
            </a:xfrm>
            <a:prstGeom prst="roundRect">
              <a:avLst>
                <a:gd name="adj" fmla="val 97"/>
              </a:avLst>
            </a:prstGeom>
            <a:noFill/>
            <a:ln w="57150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8947">
                <a:defRPr/>
              </a:pPr>
              <a:endParaRPr kumimoji="1" lang="ja-JP" altLang="en-US" sz="1400">
                <a:solidFill>
                  <a:srgbClr val="FFFFFF"/>
                </a:solidFill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5" name="四角形: 角を丸くする 14">
              <a:extLst>
                <a:ext uri="{FF2B5EF4-FFF2-40B4-BE49-F238E27FC236}">
                  <a16:creationId xmlns:a16="http://schemas.microsoft.com/office/drawing/2014/main" id="{AADD843C-4688-3531-F281-DFF5CE2A8FF7}"/>
                </a:ext>
              </a:extLst>
            </p:cNvPr>
            <p:cNvSpPr/>
            <p:nvPr/>
          </p:nvSpPr>
          <p:spPr>
            <a:xfrm>
              <a:off x="242015" y="2085624"/>
              <a:ext cx="5854779" cy="505920"/>
            </a:xfrm>
            <a:prstGeom prst="roundRect">
              <a:avLst>
                <a:gd name="adj" fmla="val 3466"/>
              </a:avLst>
            </a:prstGeom>
            <a:solidFill>
              <a:srgbClr val="00B0F0"/>
            </a:solidFill>
            <a:ln w="57150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8947">
                <a:defRPr/>
              </a:pPr>
              <a:r>
                <a:rPr kumimoji="1" lang="ja-JP" altLang="en-US" sz="2400">
                  <a:solidFill>
                    <a:srgbClr val="FFFFFF"/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導入の様子</a:t>
              </a:r>
            </a:p>
          </p:txBody>
        </p:sp>
      </p:grpSp>
      <p:grpSp>
        <p:nvGrpSpPr>
          <p:cNvPr id="6" name="グループ化 5">
            <a:extLst>
              <a:ext uri="{FF2B5EF4-FFF2-40B4-BE49-F238E27FC236}">
                <a16:creationId xmlns:a16="http://schemas.microsoft.com/office/drawing/2014/main" id="{08ED565D-CB44-30CE-65E4-0F6E653B0352}"/>
              </a:ext>
            </a:extLst>
          </p:cNvPr>
          <p:cNvGrpSpPr/>
          <p:nvPr/>
        </p:nvGrpSpPr>
        <p:grpSpPr>
          <a:xfrm>
            <a:off x="6172152" y="2085799"/>
            <a:ext cx="5854017" cy="3976159"/>
            <a:chOff x="6249115" y="2085624"/>
            <a:chExt cx="5854780" cy="3976676"/>
          </a:xfrm>
        </p:grpSpPr>
        <p:sp>
          <p:nvSpPr>
            <p:cNvPr id="7" name="四角形: 角を丸くする 13">
              <a:extLst>
                <a:ext uri="{FF2B5EF4-FFF2-40B4-BE49-F238E27FC236}">
                  <a16:creationId xmlns:a16="http://schemas.microsoft.com/office/drawing/2014/main" id="{BE5C2EA3-6D72-F95C-A7F3-6C562AF0E0C5}"/>
                </a:ext>
              </a:extLst>
            </p:cNvPr>
            <p:cNvSpPr/>
            <p:nvPr/>
          </p:nvSpPr>
          <p:spPr>
            <a:xfrm>
              <a:off x="6249116" y="2103865"/>
              <a:ext cx="5854779" cy="3958435"/>
            </a:xfrm>
            <a:prstGeom prst="roundRect">
              <a:avLst>
                <a:gd name="adj" fmla="val 97"/>
              </a:avLst>
            </a:prstGeom>
            <a:noFill/>
            <a:ln w="57150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8947">
                <a:defRPr/>
              </a:pPr>
              <a:endParaRPr kumimoji="1" lang="ja-JP" altLang="en-US" sz="1400">
                <a:solidFill>
                  <a:srgbClr val="FFFFFF"/>
                </a:solidFill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8" name="四角形: 角を丸くする 14">
              <a:extLst>
                <a:ext uri="{FF2B5EF4-FFF2-40B4-BE49-F238E27FC236}">
                  <a16:creationId xmlns:a16="http://schemas.microsoft.com/office/drawing/2014/main" id="{5BCD2693-BF11-757E-F391-9422D9C89A36}"/>
                </a:ext>
              </a:extLst>
            </p:cNvPr>
            <p:cNvSpPr/>
            <p:nvPr/>
          </p:nvSpPr>
          <p:spPr>
            <a:xfrm>
              <a:off x="6249115" y="2085624"/>
              <a:ext cx="5854779" cy="505920"/>
            </a:xfrm>
            <a:prstGeom prst="roundRect">
              <a:avLst>
                <a:gd name="adj" fmla="val 3466"/>
              </a:avLst>
            </a:prstGeom>
            <a:solidFill>
              <a:srgbClr val="00B0F0"/>
            </a:solidFill>
            <a:ln w="57150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8947">
                <a:defRPr/>
              </a:pPr>
              <a:r>
                <a:rPr kumimoji="1" lang="ja-JP" altLang="en-US" sz="2400">
                  <a:solidFill>
                    <a:srgbClr val="FFFFFF"/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成果</a:t>
              </a:r>
            </a:p>
          </p:txBody>
        </p:sp>
      </p:grpSp>
      <p:grpSp>
        <p:nvGrpSpPr>
          <p:cNvPr id="9" name="グループ化 8">
            <a:extLst>
              <a:ext uri="{FF2B5EF4-FFF2-40B4-BE49-F238E27FC236}">
                <a16:creationId xmlns:a16="http://schemas.microsoft.com/office/drawing/2014/main" id="{DA56C6E0-BC40-E00E-4490-AB29D2651551}"/>
              </a:ext>
            </a:extLst>
          </p:cNvPr>
          <p:cNvGrpSpPr/>
          <p:nvPr/>
        </p:nvGrpSpPr>
        <p:grpSpPr>
          <a:xfrm>
            <a:off x="324381" y="3543219"/>
            <a:ext cx="5536921" cy="1533035"/>
            <a:chOff x="338513" y="3284434"/>
            <a:chExt cx="5537642" cy="1533234"/>
          </a:xfrm>
        </p:grpSpPr>
        <p:grpSp>
          <p:nvGrpSpPr>
            <p:cNvPr id="10" name="Group 42">
              <a:extLst>
                <a:ext uri="{FF2B5EF4-FFF2-40B4-BE49-F238E27FC236}">
                  <a16:creationId xmlns:a16="http://schemas.microsoft.com/office/drawing/2014/main" id="{E1CD8B53-AED9-10B1-1737-8BF6BF324561}"/>
                </a:ext>
              </a:extLst>
            </p:cNvPr>
            <p:cNvGrpSpPr/>
            <p:nvPr/>
          </p:nvGrpSpPr>
          <p:grpSpPr>
            <a:xfrm>
              <a:off x="338513" y="3284434"/>
              <a:ext cx="2624955" cy="1533234"/>
              <a:chOff x="0" y="0"/>
              <a:chExt cx="1391545" cy="812800"/>
            </a:xfrm>
          </p:grpSpPr>
          <p:sp>
            <p:nvSpPr>
              <p:cNvPr id="13" name="Freeform 43">
                <a:extLst>
                  <a:ext uri="{FF2B5EF4-FFF2-40B4-BE49-F238E27FC236}">
                    <a16:creationId xmlns:a16="http://schemas.microsoft.com/office/drawing/2014/main" id="{532EC62F-40B4-E6D4-66F2-FDED528F3B24}"/>
                  </a:ext>
                </a:extLst>
              </p:cNvPr>
              <p:cNvSpPr/>
              <p:nvPr/>
            </p:nvSpPr>
            <p:spPr>
              <a:xfrm>
                <a:off x="0" y="0"/>
                <a:ext cx="1391545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1391545" h="812800">
                    <a:moveTo>
                      <a:pt x="24310" y="0"/>
                    </a:moveTo>
                    <a:lnTo>
                      <a:pt x="1367235" y="0"/>
                    </a:lnTo>
                    <a:cubicBezTo>
                      <a:pt x="1380661" y="0"/>
                      <a:pt x="1391545" y="10884"/>
                      <a:pt x="1391545" y="24310"/>
                    </a:cubicBezTo>
                    <a:lnTo>
                      <a:pt x="1391545" y="788490"/>
                    </a:lnTo>
                    <a:cubicBezTo>
                      <a:pt x="1391545" y="801916"/>
                      <a:pt x="1380661" y="812800"/>
                      <a:pt x="1367235" y="812800"/>
                    </a:cubicBezTo>
                    <a:lnTo>
                      <a:pt x="24310" y="812800"/>
                    </a:lnTo>
                    <a:cubicBezTo>
                      <a:pt x="10884" y="812800"/>
                      <a:pt x="0" y="801916"/>
                      <a:pt x="0" y="788490"/>
                    </a:cubicBezTo>
                    <a:lnTo>
                      <a:pt x="0" y="24310"/>
                    </a:lnTo>
                    <a:cubicBezTo>
                      <a:pt x="0" y="10884"/>
                      <a:pt x="10884" y="0"/>
                      <a:pt x="24310" y="0"/>
                    </a:cubicBezTo>
                    <a:close/>
                  </a:path>
                </a:pathLst>
              </a:custGeom>
              <a:blipFill>
                <a:blip r:embed="rId2"/>
                <a:stretch>
                  <a:fillRect b="-128271"/>
                </a:stretch>
              </a:blipFill>
            </p:spPr>
            <p:txBody>
              <a:bodyPr/>
              <a:lstStyle/>
              <a:p>
                <a:endParaRPr lang="ja-JP" altLang="en-US" sz="1400"/>
              </a:p>
            </p:txBody>
          </p:sp>
        </p:grpSp>
        <p:grpSp>
          <p:nvGrpSpPr>
            <p:cNvPr id="11" name="Group 44">
              <a:extLst>
                <a:ext uri="{FF2B5EF4-FFF2-40B4-BE49-F238E27FC236}">
                  <a16:creationId xmlns:a16="http://schemas.microsoft.com/office/drawing/2014/main" id="{9791AD0F-8D5B-D518-53FA-970BEB0518BB}"/>
                </a:ext>
              </a:extLst>
            </p:cNvPr>
            <p:cNvGrpSpPr/>
            <p:nvPr/>
          </p:nvGrpSpPr>
          <p:grpSpPr>
            <a:xfrm>
              <a:off x="3251200" y="3284434"/>
              <a:ext cx="2624955" cy="1533234"/>
              <a:chOff x="0" y="0"/>
              <a:chExt cx="1391545" cy="812800"/>
            </a:xfrm>
          </p:grpSpPr>
          <p:sp>
            <p:nvSpPr>
              <p:cNvPr id="12" name="Freeform 45">
                <a:extLst>
                  <a:ext uri="{FF2B5EF4-FFF2-40B4-BE49-F238E27FC236}">
                    <a16:creationId xmlns:a16="http://schemas.microsoft.com/office/drawing/2014/main" id="{8CEDDFD1-05AE-8CE7-0A13-AB65AE1B8DF2}"/>
                  </a:ext>
                </a:extLst>
              </p:cNvPr>
              <p:cNvSpPr/>
              <p:nvPr/>
            </p:nvSpPr>
            <p:spPr>
              <a:xfrm>
                <a:off x="0" y="0"/>
                <a:ext cx="1391545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1391545" h="812800">
                    <a:moveTo>
                      <a:pt x="24310" y="0"/>
                    </a:moveTo>
                    <a:lnTo>
                      <a:pt x="1367235" y="0"/>
                    </a:lnTo>
                    <a:cubicBezTo>
                      <a:pt x="1380661" y="0"/>
                      <a:pt x="1391545" y="10884"/>
                      <a:pt x="1391545" y="24310"/>
                    </a:cubicBezTo>
                    <a:lnTo>
                      <a:pt x="1391545" y="788490"/>
                    </a:lnTo>
                    <a:cubicBezTo>
                      <a:pt x="1391545" y="801916"/>
                      <a:pt x="1380661" y="812800"/>
                      <a:pt x="1367235" y="812800"/>
                    </a:cubicBezTo>
                    <a:lnTo>
                      <a:pt x="24310" y="812800"/>
                    </a:lnTo>
                    <a:cubicBezTo>
                      <a:pt x="10884" y="812800"/>
                      <a:pt x="0" y="801916"/>
                      <a:pt x="0" y="788490"/>
                    </a:cubicBezTo>
                    <a:lnTo>
                      <a:pt x="0" y="24310"/>
                    </a:lnTo>
                    <a:cubicBezTo>
                      <a:pt x="0" y="10884"/>
                      <a:pt x="10884" y="0"/>
                      <a:pt x="24310" y="0"/>
                    </a:cubicBezTo>
                    <a:close/>
                  </a:path>
                </a:pathLst>
              </a:custGeom>
              <a:blipFill>
                <a:blip r:embed="rId3"/>
                <a:stretch>
                  <a:fillRect t="-84416" b="-43855"/>
                </a:stretch>
              </a:blipFill>
            </p:spPr>
            <p:txBody>
              <a:bodyPr/>
              <a:lstStyle/>
              <a:p>
                <a:endParaRPr lang="ja-JP" altLang="en-US" sz="1400"/>
              </a:p>
            </p:txBody>
          </p:sp>
        </p:grpSp>
      </p:grp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D575DB00-A58B-FE6B-73A4-4E32D7AEA1D9}"/>
              </a:ext>
            </a:extLst>
          </p:cNvPr>
          <p:cNvSpPr txBox="1"/>
          <p:nvPr/>
        </p:nvSpPr>
        <p:spPr>
          <a:xfrm>
            <a:off x="338468" y="2752055"/>
            <a:ext cx="50583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>
                <a:latin typeface="Meiryo UI" panose="020B0604030504040204" pitchFamily="34" charset="-128"/>
                <a:ea typeface="Meiryo UI" panose="020B0604030504040204" pitchFamily="34" charset="-128"/>
              </a:rPr>
              <a:t>ベテラン農家と新人農家の両方にデバイスを導入。新人の技術習得促進に役立てた。</a:t>
            </a:r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7FA4F697-8D98-9D4E-A7B4-5DED8BFF2FCE}"/>
              </a:ext>
            </a:extLst>
          </p:cNvPr>
          <p:cNvSpPr txBox="1"/>
          <p:nvPr/>
        </p:nvSpPr>
        <p:spPr>
          <a:xfrm>
            <a:off x="351167" y="5132897"/>
            <a:ext cx="25978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>
                <a:latin typeface="Meiryo UI" panose="020B0604030504040204" pitchFamily="34" charset="-128"/>
                <a:ea typeface="Meiryo UI" panose="020B0604030504040204" pitchFamily="34" charset="-128"/>
              </a:rPr>
              <a:t>ベテラン農家</a:t>
            </a:r>
            <a:endParaRPr kumimoji="1" lang="en-US" altLang="ja-JP" dirty="0">
              <a:latin typeface="Meiryo UI" panose="020B0604030504040204" pitchFamily="34" charset="-128"/>
              <a:ea typeface="Meiryo UI" panose="020B0604030504040204" pitchFamily="34" charset="-128"/>
            </a:endParaRPr>
          </a:p>
          <a:p>
            <a:r>
              <a:rPr kumimoji="1" lang="ja-JP" altLang="en-US">
                <a:latin typeface="Meiryo UI" panose="020B0604030504040204" pitchFamily="34" charset="-128"/>
                <a:ea typeface="Meiryo UI" panose="020B0604030504040204" pitchFamily="34" charset="-128"/>
              </a:rPr>
              <a:t>経験　</a:t>
            </a:r>
            <a:r>
              <a:rPr kumimoji="1" lang="en-US" altLang="ja-JP" dirty="0">
                <a:latin typeface="Meiryo UI" panose="020B0604030504040204" pitchFamily="34" charset="-128"/>
                <a:ea typeface="Meiryo UI" panose="020B0604030504040204" pitchFamily="34" charset="-128"/>
              </a:rPr>
              <a:t>42</a:t>
            </a:r>
            <a:r>
              <a:rPr kumimoji="1" lang="ja-JP" altLang="en-US">
                <a:latin typeface="Meiryo UI" panose="020B0604030504040204" pitchFamily="34" charset="-128"/>
                <a:ea typeface="Meiryo UI" panose="020B0604030504040204" pitchFamily="34" charset="-128"/>
              </a:rPr>
              <a:t>年</a:t>
            </a:r>
          </a:p>
        </p:txBody>
      </p:sp>
      <p:sp>
        <p:nvSpPr>
          <p:cNvPr id="16" name="テキスト ボックス 15">
            <a:extLst>
              <a:ext uri="{FF2B5EF4-FFF2-40B4-BE49-F238E27FC236}">
                <a16:creationId xmlns:a16="http://schemas.microsoft.com/office/drawing/2014/main" id="{57A0905A-7131-7BD3-2DFD-B3BAADB54C0E}"/>
              </a:ext>
            </a:extLst>
          </p:cNvPr>
          <p:cNvSpPr txBox="1"/>
          <p:nvPr/>
        </p:nvSpPr>
        <p:spPr>
          <a:xfrm>
            <a:off x="3259089" y="5132897"/>
            <a:ext cx="25978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>
                <a:latin typeface="Meiryo UI" panose="020B0604030504040204" pitchFamily="34" charset="-128"/>
                <a:ea typeface="Meiryo UI" panose="020B0604030504040204" pitchFamily="34" charset="-128"/>
              </a:rPr>
              <a:t>新人農家</a:t>
            </a:r>
            <a:endParaRPr kumimoji="1" lang="en-US" altLang="ja-JP" dirty="0">
              <a:latin typeface="Meiryo UI" panose="020B0604030504040204" pitchFamily="34" charset="-128"/>
              <a:ea typeface="Meiryo UI" panose="020B0604030504040204" pitchFamily="34" charset="-128"/>
            </a:endParaRPr>
          </a:p>
          <a:p>
            <a:r>
              <a:rPr kumimoji="1" lang="ja-JP" altLang="en-US">
                <a:latin typeface="Meiryo UI" panose="020B0604030504040204" pitchFamily="34" charset="-128"/>
                <a:ea typeface="Meiryo UI" panose="020B0604030504040204" pitchFamily="34" charset="-128"/>
              </a:rPr>
              <a:t>経験　</a:t>
            </a:r>
            <a:r>
              <a:rPr kumimoji="1" lang="en-US" altLang="ja-JP" dirty="0">
                <a:latin typeface="Meiryo UI" panose="020B0604030504040204" pitchFamily="34" charset="-128"/>
                <a:ea typeface="Meiryo UI" panose="020B0604030504040204" pitchFamily="34" charset="-128"/>
              </a:rPr>
              <a:t>3</a:t>
            </a:r>
            <a:r>
              <a:rPr kumimoji="1" lang="ja-JP" altLang="en-US">
                <a:latin typeface="Meiryo UI" panose="020B0604030504040204" pitchFamily="34" charset="-128"/>
                <a:ea typeface="Meiryo UI" panose="020B0604030504040204" pitchFamily="34" charset="-128"/>
              </a:rPr>
              <a:t>年</a:t>
            </a:r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8F95A6E7-3782-61EB-96D7-84CF3F67B36D}"/>
              </a:ext>
            </a:extLst>
          </p:cNvPr>
          <p:cNvSpPr txBox="1"/>
          <p:nvPr/>
        </p:nvSpPr>
        <p:spPr>
          <a:xfrm>
            <a:off x="6357484" y="2752055"/>
            <a:ext cx="505832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000" b="1">
                <a:solidFill>
                  <a:srgbClr val="00B0F0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出荷量の増加、作業労力軽減を実感！</a:t>
            </a:r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F0FC6D80-5256-BA84-52F8-AD5E52AB3A7C}"/>
              </a:ext>
            </a:extLst>
          </p:cNvPr>
          <p:cNvSpPr txBox="1"/>
          <p:nvPr/>
        </p:nvSpPr>
        <p:spPr>
          <a:xfrm>
            <a:off x="6967839" y="3129448"/>
            <a:ext cx="50583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>
                <a:latin typeface="Meiryo UI" panose="020B0604030504040204" pitchFamily="34" charset="-128"/>
                <a:ea typeface="Meiryo UI" panose="020B0604030504040204" pitchFamily="34" charset="-128"/>
              </a:rPr>
              <a:t>ベテラン農家と新人農家ともに、</a:t>
            </a:r>
            <a:endParaRPr kumimoji="1" lang="en-US" altLang="ja-JP" dirty="0">
              <a:latin typeface="Meiryo UI" panose="020B0604030504040204" pitchFamily="34" charset="-128"/>
              <a:ea typeface="Meiryo UI" panose="020B0604030504040204" pitchFamily="34" charset="-128"/>
            </a:endParaRPr>
          </a:p>
          <a:p>
            <a:r>
              <a:rPr kumimoji="1" lang="ja-JP" altLang="en-US">
                <a:latin typeface="Meiryo UI" panose="020B0604030504040204" pitchFamily="34" charset="-128"/>
                <a:ea typeface="Meiryo UI" panose="020B0604030504040204" pitchFamily="34" charset="-128"/>
              </a:rPr>
              <a:t>前年に比べて出荷量が増えている実感あり</a:t>
            </a:r>
            <a:endParaRPr kumimoji="1" lang="en-US" altLang="ja-JP" dirty="0"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19" name="テキスト ボックス 18">
            <a:extLst>
              <a:ext uri="{FF2B5EF4-FFF2-40B4-BE49-F238E27FC236}">
                <a16:creationId xmlns:a16="http://schemas.microsoft.com/office/drawing/2014/main" id="{641C4F0F-1EA5-8A91-059D-A721E60616F8}"/>
              </a:ext>
            </a:extLst>
          </p:cNvPr>
          <p:cNvSpPr txBox="1"/>
          <p:nvPr/>
        </p:nvSpPr>
        <p:spPr>
          <a:xfrm>
            <a:off x="6967839" y="4135800"/>
            <a:ext cx="50583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>
                <a:latin typeface="Meiryo UI" panose="020B0604030504040204" pitchFamily="34" charset="-128"/>
                <a:ea typeface="Meiryo UI" panose="020B0604030504040204" pitchFamily="34" charset="-128"/>
              </a:rPr>
              <a:t>遠隔でデータが確認でき、ハウスに張り付く必要が無くなったため、労働力軽減にもつながった</a:t>
            </a:r>
            <a:endParaRPr kumimoji="1" lang="en-US" altLang="ja-JP" dirty="0"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pic>
        <p:nvPicPr>
          <p:cNvPr id="20" name="グラフィックス 19" descr="バッジ: チェックマーク 枠線">
            <a:extLst>
              <a:ext uri="{FF2B5EF4-FFF2-40B4-BE49-F238E27FC236}">
                <a16:creationId xmlns:a16="http://schemas.microsoft.com/office/drawing/2014/main" id="{4F339136-6411-A572-1FAA-1A5F243439E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357484" y="3141159"/>
            <a:ext cx="668685" cy="668685"/>
          </a:xfrm>
          <a:prstGeom prst="rect">
            <a:avLst/>
          </a:prstGeom>
        </p:spPr>
      </p:pic>
      <p:pic>
        <p:nvPicPr>
          <p:cNvPr id="21" name="グラフィックス 20" descr="バッジ: チェックマーク 枠線">
            <a:extLst>
              <a:ext uri="{FF2B5EF4-FFF2-40B4-BE49-F238E27FC236}">
                <a16:creationId xmlns:a16="http://schemas.microsoft.com/office/drawing/2014/main" id="{0B38CA85-60CB-6E26-4802-0BB423E9A51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357484" y="4118931"/>
            <a:ext cx="668685" cy="668685"/>
          </a:xfrm>
          <a:prstGeom prst="rect">
            <a:avLst/>
          </a:prstGeom>
        </p:spPr>
      </p:pic>
      <p:sp>
        <p:nvSpPr>
          <p:cNvPr id="22" name="テキスト ボックス 21">
            <a:extLst>
              <a:ext uri="{FF2B5EF4-FFF2-40B4-BE49-F238E27FC236}">
                <a16:creationId xmlns:a16="http://schemas.microsoft.com/office/drawing/2014/main" id="{D68B9703-6056-05D2-5EA2-F645720D4DE3}"/>
              </a:ext>
            </a:extLst>
          </p:cNvPr>
          <p:cNvSpPr txBox="1"/>
          <p:nvPr/>
        </p:nvSpPr>
        <p:spPr>
          <a:xfrm>
            <a:off x="6990809" y="4807214"/>
            <a:ext cx="5058328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>
                <a:latin typeface="Meiryo UI" panose="020B0604030504040204" pitchFamily="34" charset="-128"/>
                <a:ea typeface="Meiryo UI" panose="020B0604030504040204" pitchFamily="34" charset="-128"/>
              </a:rPr>
              <a:t>ベテランの生産量</a:t>
            </a:r>
            <a:r>
              <a:rPr kumimoji="1" lang="en-US" altLang="ja-JP" dirty="0">
                <a:latin typeface="Meiryo UI" panose="020B0604030504040204" pitchFamily="34" charset="-128"/>
                <a:ea typeface="Meiryo UI" panose="020B0604030504040204" pitchFamily="34" charset="-128"/>
              </a:rPr>
              <a:t> </a:t>
            </a:r>
            <a:r>
              <a:rPr kumimoji="1" lang="ja-JP" altLang="en-US">
                <a:latin typeface="Meiryo UI" panose="020B0604030504040204" pitchFamily="34" charset="-128"/>
                <a:ea typeface="Meiryo UI" panose="020B0604030504040204" pitchFamily="34" charset="-128"/>
              </a:rPr>
              <a:t>　　</a:t>
            </a:r>
            <a:r>
              <a:rPr kumimoji="1" lang="en-US" altLang="ja-JP" sz="2800" b="1" dirty="0">
                <a:solidFill>
                  <a:srgbClr val="0070C0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125</a:t>
            </a:r>
            <a:r>
              <a:rPr kumimoji="1" lang="en-US" altLang="ja-JP" dirty="0">
                <a:latin typeface="Meiryo UI" panose="020B0604030504040204" pitchFamily="34" charset="-128"/>
                <a:ea typeface="Meiryo UI" panose="020B0604030504040204" pitchFamily="34" charset="-128"/>
              </a:rPr>
              <a:t>%UP</a:t>
            </a:r>
          </a:p>
          <a:p>
            <a:r>
              <a:rPr kumimoji="1" lang="ja-JP" altLang="en-US">
                <a:latin typeface="Meiryo UI" panose="020B0604030504040204" pitchFamily="34" charset="-128"/>
                <a:ea typeface="Meiryo UI" panose="020B0604030504040204" pitchFamily="34" charset="-128"/>
              </a:rPr>
              <a:t>新人農家の生産量　</a:t>
            </a:r>
            <a:r>
              <a:rPr kumimoji="1" lang="en-US" altLang="ja-JP" sz="2800" b="1" dirty="0">
                <a:solidFill>
                  <a:srgbClr val="0070C0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140</a:t>
            </a:r>
            <a:r>
              <a:rPr kumimoji="1" lang="ja-JP" altLang="en-US">
                <a:latin typeface="Meiryo UI" panose="020B0604030504040204" pitchFamily="34" charset="-128"/>
                <a:ea typeface="Meiryo UI" panose="020B0604030504040204" pitchFamily="34" charset="-128"/>
              </a:rPr>
              <a:t>％</a:t>
            </a:r>
            <a:r>
              <a:rPr kumimoji="1" lang="en-US" altLang="ja-JP" dirty="0">
                <a:latin typeface="Meiryo UI" panose="020B0604030504040204" pitchFamily="34" charset="-128"/>
                <a:ea typeface="Meiryo UI" panose="020B0604030504040204" pitchFamily="34" charset="-128"/>
              </a:rPr>
              <a:t>UP</a:t>
            </a:r>
          </a:p>
          <a:p>
            <a:r>
              <a:rPr kumimoji="1" lang="ja-JP" altLang="en-US" sz="1200">
                <a:latin typeface="Meiryo UI" panose="020B0604030504040204" pitchFamily="34" charset="-128"/>
                <a:ea typeface="Meiryo UI" panose="020B0604030504040204" pitchFamily="34" charset="-128"/>
              </a:rPr>
              <a:t>　　　　　　　　　　　　　　　　　　　生産量は対前年比</a:t>
            </a:r>
            <a:endParaRPr kumimoji="1" lang="en-US" altLang="ja-JP" dirty="0"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pic>
        <p:nvPicPr>
          <p:cNvPr id="23" name="グラフィックス 22" descr="バッジ: チェックマーク 枠線">
            <a:extLst>
              <a:ext uri="{FF2B5EF4-FFF2-40B4-BE49-F238E27FC236}">
                <a16:creationId xmlns:a16="http://schemas.microsoft.com/office/drawing/2014/main" id="{71AE3C98-4939-7925-318F-2EC76F8831C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380455" y="4990040"/>
            <a:ext cx="668685" cy="668685"/>
          </a:xfrm>
          <a:prstGeom prst="rect">
            <a:avLst/>
          </a:prstGeom>
        </p:spPr>
      </p:pic>
      <p:sp>
        <p:nvSpPr>
          <p:cNvPr id="24" name="Google Shape;606;p25">
            <a:extLst>
              <a:ext uri="{FF2B5EF4-FFF2-40B4-BE49-F238E27FC236}">
                <a16:creationId xmlns:a16="http://schemas.microsoft.com/office/drawing/2014/main" id="{FE862D34-C2CE-921F-046B-063A4583F5CB}"/>
              </a:ext>
            </a:extLst>
          </p:cNvPr>
          <p:cNvSpPr txBox="1"/>
          <p:nvPr/>
        </p:nvSpPr>
        <p:spPr>
          <a:xfrm>
            <a:off x="351167" y="6126121"/>
            <a:ext cx="4082954" cy="2231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="http://schemas.openxmlformats.org/officeDocument/2006/math" xmlns:a14="http://schemas.microsoft.com/office/drawing/2010/main" xmlns:ma14="http://schemas.microsoft.com/office/mac/drawingml/2011/main" xmlns="" val="1"/>
            </a:ext>
          </a:extLst>
        </p:spPr>
        <p:txBody>
          <a:bodyPr lIns="34271" tIns="34271" rIns="34271" bIns="34271">
            <a:spAutoFit/>
          </a:bodyPr>
          <a:lstStyle/>
          <a:p>
            <a:pPr defTabSz="1219169">
              <a:defRPr sz="1000">
                <a:latin typeface="Meiryo UI"/>
                <a:ea typeface="Meiryo UI"/>
                <a:cs typeface="Meiryo UI"/>
                <a:sym typeface="Meiryo UI"/>
              </a:defRPr>
            </a:pPr>
            <a:r>
              <a:rPr dirty="0" err="1"/>
              <a:t>参照記事</a:t>
            </a:r>
            <a:r>
              <a:rPr dirty="0"/>
              <a:t>：</a:t>
            </a:r>
            <a:r>
              <a:rPr lang="en" u="sng" dirty="0">
                <a:solidFill>
                  <a:srgbClr val="467886"/>
                </a:solidFill>
                <a:uFill>
                  <a:solidFill>
                    <a:srgbClr val="467886"/>
                  </a:solidFill>
                </a:uFill>
                <a:hlinkClick r:id="rId6"/>
              </a:rPr>
              <a:t>https://www.e-kakashi.com/case/20250814</a:t>
            </a:r>
            <a:endParaRPr u="sng" dirty="0">
              <a:solidFill>
                <a:srgbClr val="467886"/>
              </a:solidFill>
              <a:uFill>
                <a:solidFill>
                  <a:srgbClr val="467886"/>
                </a:solidFill>
              </a:uFill>
              <a:hlinkClick r:id="rId6"/>
            </a:endParaRPr>
          </a:p>
        </p:txBody>
      </p:sp>
    </p:spTree>
    <p:extLst>
      <p:ext uri="{BB962C8B-B14F-4D97-AF65-F5344CB8AC3E}">
        <p14:creationId xmlns:p14="http://schemas.microsoft.com/office/powerpoint/2010/main" val="3498654327"/>
      </p:ext>
    </p:extLst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9" name="タイトル 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defTabSz="1072869">
              <a:defRPr sz="2112"/>
            </a:pPr>
            <a:r>
              <a:rPr dirty="0" err="1"/>
              <a:t>事例</a:t>
            </a:r>
            <a:r>
              <a:rPr dirty="0"/>
              <a:t>　</a:t>
            </a:r>
            <a:r>
              <a:rPr dirty="0" err="1"/>
              <a:t>施設栽培のイチゴ</a:t>
            </a:r>
            <a:endParaRPr dirty="0"/>
          </a:p>
        </p:txBody>
      </p:sp>
      <p:sp>
        <p:nvSpPr>
          <p:cNvPr id="330" name="スライド番号プレースホルダー 3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="http://schemas.openxmlformats.org/officeDocument/2006/math" xmlns:a14="http://schemas.microsoft.com/office/drawing/2010/main" xmlns:ma14="http://schemas.microsoft.com/office/mac/drawingml/2011/main" xmlns="" val="1"/>
            </a:ext>
          </a:extLst>
        </p:spPr>
        <p:txBody>
          <a:bodyPr/>
          <a:lstStyle/>
          <a:p>
            <a:fld id="{86CB4B4D-7CA3-9044-876B-883B54F8677D}" type="slidenum">
              <a:rPr/>
              <a:t>2</a:t>
            </a:fld>
            <a:endParaRPr/>
          </a:p>
        </p:txBody>
      </p:sp>
      <p:sp>
        <p:nvSpPr>
          <p:cNvPr id="331" name="Google Shape;1268;p61"/>
          <p:cNvSpPr/>
          <p:nvPr/>
        </p:nvSpPr>
        <p:spPr>
          <a:xfrm>
            <a:off x="8295392" y="2843496"/>
            <a:ext cx="3828818" cy="3626157"/>
          </a:xfrm>
          <a:prstGeom prst="rect">
            <a:avLst/>
          </a:prstGeom>
          <a:solidFill>
            <a:srgbClr val="FDE9D8"/>
          </a:solidFill>
          <a:ln w="12700">
            <a:miter lim="400000"/>
          </a:ln>
        </p:spPr>
        <p:txBody>
          <a:bodyPr lIns="45719" rIns="45719"/>
          <a:lstStyle/>
          <a:p>
            <a:pPr algn="ctr" defTabSz="1219169">
              <a:defRPr sz="1600" b="1">
                <a:solidFill>
                  <a:srgbClr val="FF0000"/>
                </a:solidFill>
                <a:latin typeface="Meiryo UI"/>
                <a:ea typeface="Meiryo UI"/>
                <a:cs typeface="Meiryo UI"/>
                <a:sym typeface="Meiryo UI"/>
              </a:defRPr>
            </a:pPr>
            <a:endParaRPr/>
          </a:p>
        </p:txBody>
      </p:sp>
      <p:grpSp>
        <p:nvGrpSpPr>
          <p:cNvPr id="334" name="グループ化 5"/>
          <p:cNvGrpSpPr/>
          <p:nvPr/>
        </p:nvGrpSpPr>
        <p:grpSpPr>
          <a:xfrm>
            <a:off x="8176652" y="3112402"/>
            <a:ext cx="3976540" cy="2822173"/>
            <a:chOff x="0" y="0"/>
            <a:chExt cx="3976539" cy="2822171"/>
          </a:xfrm>
        </p:grpSpPr>
        <p:pic>
          <p:nvPicPr>
            <p:cNvPr id="332" name="Google Shape;1273;p61" descr="Google Shape;1273;p61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0" y="0"/>
              <a:ext cx="3976540" cy="2822172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333" name="Google Shape;1274;p61"/>
            <p:cNvSpPr/>
            <p:nvPr/>
          </p:nvSpPr>
          <p:spPr>
            <a:xfrm>
              <a:off x="684214" y="2082692"/>
              <a:ext cx="3181301" cy="501695"/>
            </a:xfrm>
            <a:prstGeom prst="rect">
              <a:avLst/>
            </a:prstGeom>
            <a:solidFill>
              <a:srgbClr val="FDE9D8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algn="ctr" defTabSz="1219169">
                <a:defRPr sz="1600" b="1">
                  <a:solidFill>
                    <a:srgbClr val="FF0000"/>
                  </a:solidFill>
                  <a:latin typeface="Meiryo UI"/>
                  <a:ea typeface="Meiryo UI"/>
                  <a:cs typeface="Meiryo UI"/>
                  <a:sym typeface="Meiryo UI"/>
                </a:defRPr>
              </a:pPr>
              <a:endParaRPr/>
            </a:p>
          </p:txBody>
        </p:sp>
      </p:grpSp>
      <p:sp>
        <p:nvSpPr>
          <p:cNvPr id="335" name="Google Shape;1276;p61"/>
          <p:cNvSpPr txBox="1"/>
          <p:nvPr/>
        </p:nvSpPr>
        <p:spPr>
          <a:xfrm>
            <a:off x="8415235" y="5273924"/>
            <a:ext cx="3708974" cy="105648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="http://schemas.openxmlformats.org/officeDocument/2006/math" xmlns:a14="http://schemas.microsoft.com/office/drawing/2010/main" xmlns:ma14="http://schemas.microsoft.com/office/mac/drawingml/2011/main" xmlns="" val="1"/>
            </a:ext>
          </a:extLst>
        </p:spPr>
        <p:txBody>
          <a:bodyPr lIns="28494" tIns="28494" rIns="28494" bIns="28494">
            <a:spAutoFit/>
          </a:bodyPr>
          <a:lstStyle/>
          <a:p>
            <a:pPr algn="ctr" defTabSz="1219169">
              <a:lnSpc>
                <a:spcPct val="90000"/>
              </a:lnSpc>
              <a:defRPr sz="1000">
                <a:latin typeface="Meiryo UI"/>
                <a:ea typeface="Meiryo UI"/>
                <a:cs typeface="Meiryo UI"/>
                <a:sym typeface="Meiryo UI"/>
              </a:defRPr>
            </a:pPr>
            <a:r>
              <a:t>3反(0.3ha)で栽培している場合</a:t>
            </a:r>
          </a:p>
          <a:p>
            <a:pPr algn="ctr" defTabSz="1219169">
              <a:lnSpc>
                <a:spcPct val="90000"/>
              </a:lnSpc>
              <a:defRPr sz="1200">
                <a:latin typeface="Meiryo UI"/>
                <a:ea typeface="Meiryo UI"/>
                <a:cs typeface="Meiryo UI"/>
                <a:sym typeface="Meiryo UI"/>
              </a:defRPr>
            </a:pPr>
            <a:r>
              <a:t>年間 </a:t>
            </a:r>
            <a:r>
              <a:rPr sz="5300" b="1">
                <a:solidFill>
                  <a:srgbClr val="0433FF"/>
                </a:solidFill>
              </a:rPr>
              <a:t>240</a:t>
            </a:r>
            <a:r>
              <a:rPr>
                <a:solidFill>
                  <a:srgbClr val="0433FF"/>
                </a:solidFill>
              </a:rPr>
              <a:t>万円 </a:t>
            </a:r>
            <a:r>
              <a:t>売上増加</a:t>
            </a:r>
          </a:p>
        </p:txBody>
      </p:sp>
      <p:sp>
        <p:nvSpPr>
          <p:cNvPr id="336" name="Google Shape;1277;p61"/>
          <p:cNvSpPr txBox="1"/>
          <p:nvPr/>
        </p:nvSpPr>
        <p:spPr>
          <a:xfrm>
            <a:off x="8295392" y="6216779"/>
            <a:ext cx="3756404" cy="24378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="http://schemas.openxmlformats.org/officeDocument/2006/math" xmlns:a14="http://schemas.microsoft.com/office/drawing/2010/main" xmlns:ma14="http://schemas.microsoft.com/office/mac/drawingml/2011/main" xmlns="" val="1"/>
            </a:ext>
          </a:extLst>
        </p:spPr>
        <p:txBody>
          <a:bodyPr lIns="45692" tIns="45692" rIns="45692" bIns="45692">
            <a:spAutoFit/>
          </a:bodyPr>
          <a:lstStyle>
            <a:lvl1pPr algn="ctr" defTabSz="1219169">
              <a:defRPr sz="900">
                <a:latin typeface="Meiryo UI"/>
                <a:ea typeface="Meiryo UI"/>
                <a:cs typeface="Meiryo UI"/>
                <a:sym typeface="Meiryo UI"/>
              </a:defRPr>
            </a:lvl1pPr>
          </a:lstStyle>
          <a:p>
            <a:r>
              <a:t>※反(たん)＝1,000㎡＝0.1ヘクタール＝10アール</a:t>
            </a:r>
          </a:p>
        </p:txBody>
      </p:sp>
      <p:sp>
        <p:nvSpPr>
          <p:cNvPr id="337" name="楕円"/>
          <p:cNvSpPr/>
          <p:nvPr/>
        </p:nvSpPr>
        <p:spPr>
          <a:xfrm>
            <a:off x="768190" y="3134852"/>
            <a:ext cx="7212832" cy="3103387"/>
          </a:xfrm>
          <a:prstGeom prst="ellipse">
            <a:avLst/>
          </a:prstGeom>
          <a:ln w="101600">
            <a:solidFill>
              <a:srgbClr val="6FB257"/>
            </a:solidFill>
          </a:ln>
        </p:spPr>
        <p:txBody>
          <a:bodyPr lIns="45719" rIns="45719"/>
          <a:lstStyle/>
          <a:p>
            <a:pPr defTabSz="1219169">
              <a:defRPr sz="1300" b="1">
                <a:latin typeface="Meiryo UI"/>
                <a:ea typeface="Meiryo UI"/>
                <a:cs typeface="Meiryo UI"/>
                <a:sym typeface="Meiryo UI"/>
              </a:defRPr>
            </a:pPr>
            <a:endParaRPr/>
          </a:p>
        </p:txBody>
      </p:sp>
      <p:sp>
        <p:nvSpPr>
          <p:cNvPr id="338" name="楕円"/>
          <p:cNvSpPr/>
          <p:nvPr/>
        </p:nvSpPr>
        <p:spPr>
          <a:xfrm>
            <a:off x="1900626" y="4466788"/>
            <a:ext cx="4924434" cy="1773123"/>
          </a:xfrm>
          <a:prstGeom prst="ellipse">
            <a:avLst/>
          </a:prstGeom>
          <a:ln w="101600">
            <a:solidFill>
              <a:srgbClr val="C6D800">
                <a:alpha val="51252"/>
              </a:srgbClr>
            </a:solidFill>
          </a:ln>
        </p:spPr>
        <p:txBody>
          <a:bodyPr lIns="45719" rIns="45719"/>
          <a:lstStyle/>
          <a:p>
            <a:pPr defTabSz="1219169">
              <a:defRPr sz="1300" b="1">
                <a:latin typeface="Meiryo UI"/>
                <a:ea typeface="Meiryo UI"/>
                <a:cs typeface="Meiryo UI"/>
                <a:sym typeface="Meiryo UI"/>
              </a:defRPr>
            </a:pPr>
            <a:endParaRPr/>
          </a:p>
        </p:txBody>
      </p:sp>
      <p:sp>
        <p:nvSpPr>
          <p:cNvPr id="339" name="楕円"/>
          <p:cNvSpPr/>
          <p:nvPr/>
        </p:nvSpPr>
        <p:spPr>
          <a:xfrm>
            <a:off x="1419503" y="3775216"/>
            <a:ext cx="5732918" cy="2463021"/>
          </a:xfrm>
          <a:prstGeom prst="ellipse">
            <a:avLst/>
          </a:prstGeom>
          <a:ln w="101600">
            <a:solidFill>
              <a:srgbClr val="C6D800"/>
            </a:solidFill>
          </a:ln>
        </p:spPr>
        <p:txBody>
          <a:bodyPr lIns="45719" rIns="45719"/>
          <a:lstStyle/>
          <a:p>
            <a:pPr defTabSz="1219169">
              <a:defRPr sz="1300" b="1">
                <a:latin typeface="Meiryo UI"/>
                <a:ea typeface="Meiryo UI"/>
                <a:cs typeface="Meiryo UI"/>
                <a:sym typeface="Meiryo UI"/>
              </a:defRPr>
            </a:pPr>
            <a:endParaRPr/>
          </a:p>
        </p:txBody>
      </p:sp>
      <p:sp>
        <p:nvSpPr>
          <p:cNvPr id="340" name="楕円"/>
          <p:cNvSpPr/>
          <p:nvPr/>
        </p:nvSpPr>
        <p:spPr>
          <a:xfrm>
            <a:off x="1418656" y="3775219"/>
            <a:ext cx="5732919" cy="2463021"/>
          </a:xfrm>
          <a:prstGeom prst="ellipse">
            <a:avLst/>
          </a:prstGeom>
          <a:ln w="38100">
            <a:solidFill>
              <a:srgbClr val="C6D800"/>
            </a:solidFill>
          </a:ln>
        </p:spPr>
        <p:txBody>
          <a:bodyPr lIns="45719" rIns="45719"/>
          <a:lstStyle/>
          <a:p>
            <a:pPr defTabSz="1219169">
              <a:defRPr sz="1600" b="1">
                <a:latin typeface="Meiryo UI"/>
                <a:ea typeface="Meiryo UI"/>
                <a:cs typeface="Meiryo UI"/>
                <a:sym typeface="Meiryo UI"/>
              </a:defRPr>
            </a:pPr>
            <a:endParaRPr/>
          </a:p>
        </p:txBody>
      </p:sp>
      <p:sp>
        <p:nvSpPr>
          <p:cNvPr id="341" name="テキスト"/>
          <p:cNvSpPr txBox="1"/>
          <p:nvPr/>
        </p:nvSpPr>
        <p:spPr>
          <a:xfrm>
            <a:off x="5136050" y="2557526"/>
            <a:ext cx="68922" cy="254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="http://schemas.openxmlformats.org/officeDocument/2006/math" xmlns:a14="http://schemas.microsoft.com/office/drawing/2010/main" xmlns:ma14="http://schemas.microsoft.com/office/mac/drawingml/2011/main" xmlns="" val="1"/>
            </a:ext>
          </a:extLst>
        </p:spPr>
        <p:txBody>
          <a:bodyPr lIns="0" tIns="0" rIns="0" bIns="0">
            <a:spAutoFit/>
          </a:bodyPr>
          <a:lstStyle>
            <a:lvl1pPr defTabSz="1219169">
              <a:defRPr sz="1600" b="1">
                <a:latin typeface="Meiryo UI"/>
                <a:ea typeface="Meiryo UI"/>
                <a:cs typeface="Meiryo UI"/>
                <a:sym typeface="Meiryo UI"/>
              </a:defRPr>
            </a:lvl1pPr>
          </a:lstStyle>
          <a:p>
            <a:r>
              <a:t> </a:t>
            </a:r>
          </a:p>
        </p:txBody>
      </p:sp>
      <p:grpSp>
        <p:nvGrpSpPr>
          <p:cNvPr id="345" name="グループ"/>
          <p:cNvGrpSpPr/>
          <p:nvPr/>
        </p:nvGrpSpPr>
        <p:grpSpPr>
          <a:xfrm>
            <a:off x="2802540" y="1852307"/>
            <a:ext cx="2861775" cy="2945067"/>
            <a:chOff x="-1" y="-1"/>
            <a:chExt cx="2861774" cy="2945066"/>
          </a:xfrm>
        </p:grpSpPr>
        <p:sp>
          <p:nvSpPr>
            <p:cNvPr id="342" name="円形"/>
            <p:cNvSpPr/>
            <p:nvPr/>
          </p:nvSpPr>
          <p:spPr>
            <a:xfrm>
              <a:off x="-1" y="-1"/>
              <a:ext cx="2861774" cy="2945066"/>
            </a:xfrm>
            <a:prstGeom prst="ellipse">
              <a:avLst/>
            </a:prstGeom>
            <a:solidFill>
              <a:srgbClr val="FF7E79">
                <a:alpha val="95711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defTabSz="342837">
                <a:defRPr sz="500" b="1">
                  <a:solidFill>
                    <a:srgbClr val="FFFFFF"/>
                  </a:solidFill>
                  <a:latin typeface="Meiryo UI"/>
                  <a:ea typeface="Meiryo UI"/>
                  <a:cs typeface="Meiryo UI"/>
                  <a:sym typeface="Meiryo UI"/>
                </a:defRPr>
              </a:pPr>
              <a:endParaRPr/>
            </a:p>
          </p:txBody>
        </p:sp>
        <p:pic>
          <p:nvPicPr>
            <p:cNvPr id="343" name="スクリーンショット 2021-09-29 12.54.57.png" descr="スクリーンショット 2021-09-29 12.54.57.png"/>
            <p:cNvPicPr>
              <a:picLocks noChangeAspect="1"/>
            </p:cNvPicPr>
            <p:nvPr/>
          </p:nvPicPr>
          <p:blipFill>
            <a:blip r:embed="rId3"/>
            <a:srcRect l="4"/>
            <a:stretch>
              <a:fillRect/>
            </a:stretch>
          </p:blipFill>
          <p:spPr>
            <a:xfrm>
              <a:off x="88245" y="1067879"/>
              <a:ext cx="2685163" cy="177866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592" h="21600" extrusionOk="0">
                  <a:moveTo>
                    <a:pt x="504" y="0"/>
                  </a:moveTo>
                  <a:cubicBezTo>
                    <a:pt x="-552" y="5250"/>
                    <a:pt x="73" y="11015"/>
                    <a:pt x="2169" y="15359"/>
                  </a:cubicBezTo>
                  <a:cubicBezTo>
                    <a:pt x="3990" y="19131"/>
                    <a:pt x="6732" y="21405"/>
                    <a:pt x="9674" y="21590"/>
                  </a:cubicBezTo>
                  <a:cubicBezTo>
                    <a:pt x="9689" y="21592"/>
                    <a:pt x="9705" y="21599"/>
                    <a:pt x="9719" y="21600"/>
                  </a:cubicBezTo>
                  <a:lnTo>
                    <a:pt x="10797" y="21600"/>
                  </a:lnTo>
                  <a:cubicBezTo>
                    <a:pt x="14027" y="21340"/>
                    <a:pt x="17024" y="18620"/>
                    <a:pt x="18853" y="14188"/>
                  </a:cubicBezTo>
                  <a:cubicBezTo>
                    <a:pt x="20576" y="10017"/>
                    <a:pt x="21048" y="4803"/>
                    <a:pt x="20137" y="0"/>
                  </a:cubicBezTo>
                  <a:lnTo>
                    <a:pt x="504" y="0"/>
                  </a:lnTo>
                  <a:close/>
                </a:path>
              </a:pathLst>
            </a:custGeom>
            <a:ln w="12700" cap="flat">
              <a:noFill/>
              <a:miter lim="400000"/>
            </a:ln>
            <a:effectLst/>
          </p:spPr>
        </p:pic>
        <p:sp>
          <p:nvSpPr>
            <p:cNvPr id="344" name="ソフトバンクが…"/>
            <p:cNvSpPr txBox="1"/>
            <p:nvPr/>
          </p:nvSpPr>
          <p:spPr>
            <a:xfrm>
              <a:off x="141403" y="312340"/>
              <a:ext cx="2668072" cy="661785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="http://schemas.openxmlformats.org/officeDocument/2006/math" xmlns:a14="http://schemas.microsoft.com/office/drawing/2010/main" xmlns:ma14="http://schemas.microsoft.com/office/mac/drawingml/2011/main" xmlns="" val="1"/>
              </a:ext>
            </a:extLst>
          </p:spPr>
          <p:txBody>
            <a:bodyPr wrap="square" lIns="13391" tIns="13391" rIns="13391" bIns="13391" numCol="1" anchor="ctr">
              <a:spAutoFit/>
            </a:bodyPr>
            <a:lstStyle/>
            <a:p>
              <a:pPr algn="ctr" defTabSz="85709">
                <a:defRPr sz="2000" b="1">
                  <a:solidFill>
                    <a:srgbClr val="FFFFFF"/>
                  </a:solidFill>
                  <a:latin typeface="Meiryo UI"/>
                  <a:ea typeface="Meiryo UI"/>
                  <a:cs typeface="Meiryo UI"/>
                  <a:sym typeface="Meiryo UI"/>
                </a:defRPr>
              </a:pPr>
              <a:r>
                <a:t>若手人材育成</a:t>
              </a:r>
            </a:p>
            <a:p>
              <a:pPr algn="ctr" defTabSz="85709">
                <a:defRPr sz="2000" b="1">
                  <a:solidFill>
                    <a:srgbClr val="FFFFFF"/>
                  </a:solidFill>
                  <a:latin typeface="Meiryo UI"/>
                  <a:ea typeface="Meiryo UI"/>
                  <a:cs typeface="Meiryo UI"/>
                  <a:sym typeface="Meiryo UI"/>
                </a:defRPr>
              </a:pPr>
              <a:r>
                <a:t>栽培技術継承に貢献</a:t>
              </a:r>
            </a:p>
          </p:txBody>
        </p:sp>
      </p:grpSp>
      <p:grpSp>
        <p:nvGrpSpPr>
          <p:cNvPr id="349" name="グループ"/>
          <p:cNvGrpSpPr/>
          <p:nvPr/>
        </p:nvGrpSpPr>
        <p:grpSpPr>
          <a:xfrm>
            <a:off x="5249881" y="3379044"/>
            <a:ext cx="3019185" cy="2945068"/>
            <a:chOff x="0" y="0"/>
            <a:chExt cx="3019183" cy="2945066"/>
          </a:xfrm>
        </p:grpSpPr>
        <p:sp>
          <p:nvSpPr>
            <p:cNvPr id="346" name="円形"/>
            <p:cNvSpPr/>
            <p:nvPr/>
          </p:nvSpPr>
          <p:spPr>
            <a:xfrm>
              <a:off x="66622" y="0"/>
              <a:ext cx="2861773" cy="2945066"/>
            </a:xfrm>
            <a:prstGeom prst="ellipse">
              <a:avLst/>
            </a:prstGeom>
            <a:solidFill>
              <a:srgbClr val="FF7E79">
                <a:alpha val="95711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defTabSz="342837">
                <a:defRPr sz="500" b="1">
                  <a:solidFill>
                    <a:srgbClr val="FFFFFF"/>
                  </a:solidFill>
                  <a:latin typeface="Meiryo UI"/>
                  <a:ea typeface="Meiryo UI"/>
                  <a:cs typeface="Meiryo UI"/>
                  <a:sym typeface="Meiryo UI"/>
                </a:defRPr>
              </a:pPr>
              <a:endParaRPr/>
            </a:p>
          </p:txBody>
        </p:sp>
        <p:pic>
          <p:nvPicPr>
            <p:cNvPr id="347" name="スクリーンショット 2021-09-29 13.05.38.png" descr="スクリーンショット 2021-09-29 13.05.38.png"/>
            <p:cNvPicPr>
              <a:picLocks noChangeAspect="1"/>
            </p:cNvPicPr>
            <p:nvPr/>
          </p:nvPicPr>
          <p:blipFill>
            <a:blip r:embed="rId4"/>
            <a:srcRect r="1"/>
            <a:stretch>
              <a:fillRect/>
            </a:stretch>
          </p:blipFill>
          <p:spPr>
            <a:xfrm>
              <a:off x="154612" y="1065601"/>
              <a:ext cx="2685431" cy="178278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11" h="21282" extrusionOk="0">
                  <a:moveTo>
                    <a:pt x="524" y="0"/>
                  </a:moveTo>
                  <a:cubicBezTo>
                    <a:pt x="183" y="1615"/>
                    <a:pt x="10" y="3279"/>
                    <a:pt x="0" y="4937"/>
                  </a:cubicBezTo>
                  <a:cubicBezTo>
                    <a:pt x="-21" y="8580"/>
                    <a:pt x="748" y="12183"/>
                    <a:pt x="2228" y="15123"/>
                  </a:cubicBezTo>
                  <a:cubicBezTo>
                    <a:pt x="4094" y="18831"/>
                    <a:pt x="6905" y="21071"/>
                    <a:pt x="9921" y="21253"/>
                  </a:cubicBezTo>
                  <a:cubicBezTo>
                    <a:pt x="13660" y="21600"/>
                    <a:pt x="17240" y="18833"/>
                    <a:pt x="19331" y="13976"/>
                  </a:cubicBezTo>
                  <a:cubicBezTo>
                    <a:pt x="21100" y="9867"/>
                    <a:pt x="21579" y="4729"/>
                    <a:pt x="20638" y="0"/>
                  </a:cubicBezTo>
                  <a:lnTo>
                    <a:pt x="524" y="0"/>
                  </a:lnTo>
                  <a:close/>
                </a:path>
              </a:pathLst>
            </a:custGeom>
            <a:ln w="12700" cap="flat">
              <a:noFill/>
              <a:miter lim="400000"/>
            </a:ln>
            <a:effectLst/>
          </p:spPr>
        </p:pic>
        <p:sp>
          <p:nvSpPr>
            <p:cNvPr id="348" name="お客さまに必要な…"/>
            <p:cNvSpPr txBox="1"/>
            <p:nvPr/>
          </p:nvSpPr>
          <p:spPr>
            <a:xfrm>
              <a:off x="0" y="442025"/>
              <a:ext cx="3019183" cy="566535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="http://schemas.openxmlformats.org/officeDocument/2006/math" xmlns:a14="http://schemas.microsoft.com/office/drawing/2010/main" xmlns:ma14="http://schemas.microsoft.com/office/mac/drawingml/2011/main" xmlns="" val="1"/>
              </a:ext>
            </a:extLst>
          </p:spPr>
          <p:txBody>
            <a:bodyPr wrap="square" lIns="13391" tIns="13391" rIns="13391" bIns="13391" numCol="1" anchor="ctr">
              <a:spAutoFit/>
            </a:bodyPr>
            <a:lstStyle/>
            <a:p>
              <a:pPr algn="ctr" defTabSz="85709">
                <a:lnSpc>
                  <a:spcPct val="70000"/>
                </a:lnSpc>
                <a:defRPr sz="2000" b="1">
                  <a:solidFill>
                    <a:srgbClr val="FFFFFF"/>
                  </a:solidFill>
                  <a:latin typeface="Meiryo UI"/>
                  <a:ea typeface="Meiryo UI"/>
                  <a:cs typeface="Meiryo UI"/>
                  <a:sym typeface="Meiryo UI"/>
                </a:defRPr>
              </a:pPr>
              <a:r>
                <a:t>増収達成</a:t>
              </a:r>
            </a:p>
            <a:p>
              <a:pPr algn="ctr" defTabSz="85709">
                <a:defRPr sz="2000" b="1">
                  <a:solidFill>
                    <a:srgbClr val="FFFFFF"/>
                  </a:solidFill>
                  <a:latin typeface="Meiryo UI"/>
                  <a:ea typeface="Meiryo UI"/>
                  <a:cs typeface="Meiryo UI"/>
                  <a:sym typeface="Meiryo UI"/>
                </a:defRPr>
              </a:pPr>
              <a:r>
                <a:t>平均80万円/反</a:t>
              </a:r>
            </a:p>
          </p:txBody>
        </p:sp>
      </p:grpSp>
      <p:grpSp>
        <p:nvGrpSpPr>
          <p:cNvPr id="353" name="グループ"/>
          <p:cNvGrpSpPr/>
          <p:nvPr/>
        </p:nvGrpSpPr>
        <p:grpSpPr>
          <a:xfrm>
            <a:off x="331904" y="3379040"/>
            <a:ext cx="2861776" cy="2945067"/>
            <a:chOff x="-1" y="-1"/>
            <a:chExt cx="2861774" cy="2945066"/>
          </a:xfrm>
        </p:grpSpPr>
        <p:sp>
          <p:nvSpPr>
            <p:cNvPr id="350" name="円形"/>
            <p:cNvSpPr/>
            <p:nvPr/>
          </p:nvSpPr>
          <p:spPr>
            <a:xfrm>
              <a:off x="-1" y="-1"/>
              <a:ext cx="2861774" cy="2945066"/>
            </a:xfrm>
            <a:prstGeom prst="ellipse">
              <a:avLst/>
            </a:prstGeom>
            <a:solidFill>
              <a:srgbClr val="FF7E79">
                <a:alpha val="95711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defTabSz="342837">
                <a:defRPr sz="500" b="1">
                  <a:solidFill>
                    <a:srgbClr val="FFFFFF"/>
                  </a:solidFill>
                  <a:latin typeface="Meiryo UI"/>
                  <a:ea typeface="Meiryo UI"/>
                  <a:cs typeface="Meiryo UI"/>
                  <a:sym typeface="Meiryo UI"/>
                </a:defRPr>
              </a:pPr>
              <a:endParaRPr/>
            </a:p>
          </p:txBody>
        </p:sp>
        <p:pic>
          <p:nvPicPr>
            <p:cNvPr id="351" name="スクリーンショット 2021-09-27 10.02.41.png" descr="スクリーンショット 2021-09-27 10.02.41.png"/>
            <p:cNvPicPr>
              <a:picLocks noChangeAspect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>
            <a:xfrm>
              <a:off x="88159" y="1057082"/>
              <a:ext cx="2685351" cy="178278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589" h="21282" extrusionOk="0">
                  <a:moveTo>
                    <a:pt x="508" y="0"/>
                  </a:moveTo>
                  <a:cubicBezTo>
                    <a:pt x="-555" y="5169"/>
                    <a:pt x="72" y="10846"/>
                    <a:pt x="2172" y="15123"/>
                  </a:cubicBezTo>
                  <a:cubicBezTo>
                    <a:pt x="3991" y="18831"/>
                    <a:pt x="6734" y="21071"/>
                    <a:pt x="9676" y="21253"/>
                  </a:cubicBezTo>
                  <a:cubicBezTo>
                    <a:pt x="13323" y="21600"/>
                    <a:pt x="16814" y="18833"/>
                    <a:pt x="18853" y="13976"/>
                  </a:cubicBezTo>
                  <a:cubicBezTo>
                    <a:pt x="20578" y="9867"/>
                    <a:pt x="21045" y="4729"/>
                    <a:pt x="20128" y="0"/>
                  </a:cubicBezTo>
                  <a:lnTo>
                    <a:pt x="508" y="0"/>
                  </a:lnTo>
                  <a:close/>
                </a:path>
              </a:pathLst>
            </a:custGeom>
            <a:ln w="12700" cap="flat">
              <a:noFill/>
              <a:miter lim="400000"/>
            </a:ln>
            <a:effectLst/>
          </p:spPr>
        </p:pic>
        <p:sp>
          <p:nvSpPr>
            <p:cNvPr id="352" name="お客さま敷地内に…"/>
            <p:cNvSpPr txBox="1"/>
            <p:nvPr/>
          </p:nvSpPr>
          <p:spPr>
            <a:xfrm>
              <a:off x="62390" y="332347"/>
              <a:ext cx="2668072" cy="661785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="http://schemas.openxmlformats.org/officeDocument/2006/math" xmlns:a14="http://schemas.microsoft.com/office/drawing/2010/main" xmlns:ma14="http://schemas.microsoft.com/office/mac/drawingml/2011/main" xmlns="" val="1"/>
              </a:ext>
            </a:extLst>
          </p:spPr>
          <p:txBody>
            <a:bodyPr wrap="square" lIns="13391" tIns="13391" rIns="13391" bIns="13391" numCol="1" anchor="ctr">
              <a:spAutoFit/>
            </a:bodyPr>
            <a:lstStyle/>
            <a:p>
              <a:pPr algn="ctr" defTabSz="85709">
                <a:defRPr sz="2000" b="1">
                  <a:solidFill>
                    <a:srgbClr val="FFFFFF"/>
                  </a:solidFill>
                  <a:latin typeface="Meiryo UI"/>
                  <a:ea typeface="Meiryo UI"/>
                  <a:cs typeface="Meiryo UI"/>
                  <a:sym typeface="Meiryo UI"/>
                </a:defRPr>
              </a:pPr>
              <a:r>
                <a:t>収量の安定</a:t>
              </a:r>
            </a:p>
            <a:p>
              <a:pPr algn="ctr" defTabSz="85709">
                <a:defRPr sz="2000" b="1">
                  <a:solidFill>
                    <a:srgbClr val="FFFFFF"/>
                  </a:solidFill>
                  <a:latin typeface="Meiryo UI"/>
                  <a:ea typeface="Meiryo UI"/>
                  <a:cs typeface="Meiryo UI"/>
                  <a:sym typeface="Meiryo UI"/>
                </a:defRPr>
              </a:pPr>
              <a:r>
                <a:t>ブランド力の向上</a:t>
              </a:r>
            </a:p>
          </p:txBody>
        </p:sp>
      </p:grpSp>
      <p:sp>
        <p:nvSpPr>
          <p:cNvPr id="354" name="テキスト ボックス 27"/>
          <p:cNvSpPr txBox="1"/>
          <p:nvPr/>
        </p:nvSpPr>
        <p:spPr>
          <a:xfrm>
            <a:off x="3070203" y="4968530"/>
            <a:ext cx="2326446" cy="10566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="http://schemas.openxmlformats.org/officeDocument/2006/math" xmlns:a14="http://schemas.microsoft.com/office/drawing/2010/main" xmlns:ma14="http://schemas.microsoft.com/office/mac/drawingml/2011/main" xmlns="" val="1"/>
            </a:ext>
          </a:extLst>
        </p:spPr>
        <p:txBody>
          <a:bodyPr lIns="45719" rIns="45719">
            <a:spAutoFit/>
          </a:bodyPr>
          <a:lstStyle/>
          <a:p>
            <a:pPr algn="ctr" defTabSz="1219169">
              <a:defRPr sz="3000" b="1">
                <a:solidFill>
                  <a:srgbClr val="009944"/>
                </a:solidFill>
                <a:latin typeface="Meiryo UI"/>
                <a:ea typeface="Meiryo UI"/>
                <a:cs typeface="Meiryo UI"/>
                <a:sym typeface="Meiryo UI"/>
              </a:defRPr>
            </a:pPr>
            <a:r>
              <a:t>人材育成と</a:t>
            </a:r>
          </a:p>
          <a:p>
            <a:pPr algn="ctr" defTabSz="1219169">
              <a:defRPr sz="3000" b="1">
                <a:solidFill>
                  <a:srgbClr val="009944"/>
                </a:solidFill>
                <a:latin typeface="Meiryo UI"/>
                <a:ea typeface="Meiryo UI"/>
                <a:cs typeface="Meiryo UI"/>
                <a:sym typeface="Meiryo UI"/>
              </a:defRPr>
            </a:pPr>
            <a:r>
              <a:t>増収に貢献</a:t>
            </a:r>
          </a:p>
        </p:txBody>
      </p:sp>
      <p:sp>
        <p:nvSpPr>
          <p:cNvPr id="355" name="Google Shape;1272;p61"/>
          <p:cNvSpPr txBox="1"/>
          <p:nvPr/>
        </p:nvSpPr>
        <p:spPr>
          <a:xfrm>
            <a:off x="8415234" y="3061395"/>
            <a:ext cx="3708976" cy="52689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="http://schemas.openxmlformats.org/officeDocument/2006/math" xmlns:a14="http://schemas.microsoft.com/office/drawing/2010/main" xmlns:ma14="http://schemas.microsoft.com/office/mac/drawingml/2011/main" xmlns="" val="1"/>
            </a:ext>
          </a:extLst>
        </p:spPr>
        <p:txBody>
          <a:bodyPr lIns="28494" tIns="28494" rIns="28494" bIns="28494">
            <a:spAutoFit/>
          </a:bodyPr>
          <a:lstStyle/>
          <a:p>
            <a:pPr algn="ctr" defTabSz="1219169">
              <a:defRPr sz="2000">
                <a:latin typeface="Meiryo UI"/>
                <a:ea typeface="Meiryo UI"/>
                <a:cs typeface="Meiryo UI"/>
                <a:sym typeface="Meiryo UI"/>
              </a:defRPr>
            </a:pPr>
            <a:r>
              <a:t>平均 </a:t>
            </a:r>
            <a:r>
              <a:rPr>
                <a:solidFill>
                  <a:srgbClr val="0433FF"/>
                </a:solidFill>
              </a:rPr>
              <a:t>80万円 /反 </a:t>
            </a:r>
            <a:r>
              <a:t>増収</a:t>
            </a:r>
          </a:p>
          <a:p>
            <a:pPr algn="ctr" defTabSz="1219169">
              <a:lnSpc>
                <a:spcPct val="150000"/>
              </a:lnSpc>
              <a:defRPr sz="900">
                <a:latin typeface="Meiryo UI"/>
                <a:ea typeface="Meiryo UI"/>
                <a:cs typeface="Meiryo UI"/>
                <a:sym typeface="Meiryo UI"/>
              </a:defRPr>
            </a:pPr>
            <a:r>
              <a:t>（2017年度: 456万円、2018年度: 537万円）</a:t>
            </a:r>
          </a:p>
        </p:txBody>
      </p:sp>
      <p:pic>
        <p:nvPicPr>
          <p:cNvPr id="356" name="図 29" descr="図 29"/>
          <p:cNvPicPr>
            <a:picLocks noChangeAspect="1"/>
          </p:cNvPicPr>
          <p:nvPr/>
        </p:nvPicPr>
        <p:blipFill>
          <a:blip r:embed="rId6"/>
          <a:srcRect t="11935"/>
          <a:stretch>
            <a:fillRect/>
          </a:stretch>
        </p:blipFill>
        <p:spPr>
          <a:xfrm>
            <a:off x="8295392" y="798826"/>
            <a:ext cx="3828818" cy="2230349"/>
          </a:xfrm>
          <a:prstGeom prst="rect">
            <a:avLst/>
          </a:prstGeom>
          <a:ln w="12700">
            <a:miter lim="400000"/>
          </a:ln>
        </p:spPr>
      </p:pic>
      <p:sp>
        <p:nvSpPr>
          <p:cNvPr id="357" name="Google Shape;606;p25"/>
          <p:cNvSpPr txBox="1"/>
          <p:nvPr/>
        </p:nvSpPr>
        <p:spPr>
          <a:xfrm>
            <a:off x="741728" y="6504601"/>
            <a:ext cx="4082954" cy="23680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="http://schemas.openxmlformats.org/officeDocument/2006/math" xmlns:a14="http://schemas.microsoft.com/office/drawing/2010/main" xmlns:ma14="http://schemas.microsoft.com/office/mac/drawingml/2011/main" xmlns="" val="1"/>
            </a:ext>
          </a:extLst>
        </p:spPr>
        <p:txBody>
          <a:bodyPr lIns="34271" tIns="34271" rIns="34271" bIns="34271">
            <a:spAutoFit/>
          </a:bodyPr>
          <a:lstStyle/>
          <a:p>
            <a:pPr defTabSz="1219169">
              <a:defRPr sz="1000">
                <a:latin typeface="Meiryo UI"/>
                <a:ea typeface="Meiryo UI"/>
                <a:cs typeface="Meiryo UI"/>
                <a:sym typeface="Meiryo UI"/>
              </a:defRPr>
            </a:pPr>
            <a:r>
              <a:t>参照記事：</a:t>
            </a:r>
            <a:r>
              <a:rPr u="sng">
                <a:solidFill>
                  <a:srgbClr val="467886"/>
                </a:solidFill>
                <a:uFill>
                  <a:solidFill>
                    <a:srgbClr val="467886"/>
                  </a:solidFill>
                </a:uFill>
                <a:hlinkClick r:id="rId7"/>
              </a:rPr>
              <a:t>https://agri.mynavi.jp/2020_01_20_100842/</a:t>
            </a:r>
          </a:p>
        </p:txBody>
      </p:sp>
      <p:sp>
        <p:nvSpPr>
          <p:cNvPr id="358" name="字幕 2"/>
          <p:cNvSpPr txBox="1">
            <a:spLocks noGrp="1"/>
          </p:cNvSpPr>
          <p:nvPr>
            <p:ph type="body" sz="quarter" idx="4294967295"/>
          </p:nvPr>
        </p:nvSpPr>
        <p:spPr>
          <a:xfrm>
            <a:off x="338468" y="656506"/>
            <a:ext cx="11502802" cy="1302424"/>
          </a:xfrm>
          <a:prstGeom prst="rect">
            <a:avLst/>
          </a:prstGeom>
        </p:spPr>
        <p:txBody>
          <a:bodyPr lIns="91424" tIns="91424" rIns="91424" bIns="91424"/>
          <a:lstStyle/>
          <a:p>
            <a:pPr marL="0" indent="152396">
              <a:lnSpc>
                <a:spcPct val="115000"/>
              </a:lnSpc>
              <a:spcBef>
                <a:spcPts val="0"/>
              </a:spcBef>
              <a:buSzTx/>
              <a:buFontTx/>
              <a:buNone/>
              <a:defRPr sz="1900">
                <a:solidFill>
                  <a:srgbClr val="404040"/>
                </a:solidFill>
                <a:latin typeface="Meiryo UI"/>
                <a:ea typeface="Meiryo UI"/>
                <a:cs typeface="Meiryo UI"/>
                <a:sym typeface="Meiryo UI"/>
              </a:defRPr>
            </a:pPr>
            <a:r>
              <a:t>課題：若手就農者の生産性向上</a:t>
            </a:r>
          </a:p>
          <a:p>
            <a:pPr marL="0" indent="152396">
              <a:lnSpc>
                <a:spcPct val="115000"/>
              </a:lnSpc>
              <a:spcBef>
                <a:spcPts val="0"/>
              </a:spcBef>
              <a:buSzTx/>
              <a:buFontTx/>
              <a:buNone/>
              <a:defRPr sz="1900">
                <a:solidFill>
                  <a:srgbClr val="404040"/>
                </a:solidFill>
                <a:latin typeface="Meiryo UI"/>
                <a:ea typeface="Meiryo UI"/>
                <a:cs typeface="Meiryo UI"/>
                <a:sym typeface="Meiryo UI"/>
              </a:defRPr>
            </a:pPr>
            <a:r>
              <a:t>結果：収穫量の拡大、平均80万円/反増収</a:t>
            </a:r>
          </a:p>
          <a:p>
            <a:pPr marL="0" indent="152396">
              <a:lnSpc>
                <a:spcPct val="115000"/>
              </a:lnSpc>
              <a:spcBef>
                <a:spcPts val="0"/>
              </a:spcBef>
              <a:buSzTx/>
              <a:buFontTx/>
              <a:buNone/>
              <a:defRPr sz="1900">
                <a:solidFill>
                  <a:srgbClr val="404040"/>
                </a:solidFill>
                <a:latin typeface="Meiryo UI"/>
                <a:ea typeface="Meiryo UI"/>
                <a:cs typeface="Meiryo UI"/>
                <a:sym typeface="Meiryo UI"/>
              </a:defRPr>
            </a:pPr>
            <a:r>
              <a:t>　　　　 人材育成と増収を実現し、地域活性にも貢献</a:t>
            </a:r>
          </a:p>
        </p:txBody>
      </p:sp>
    </p:spTree>
  </p:cSld>
  <p:clrMapOvr>
    <a:masterClrMapping/>
  </p:clrMapOvr>
  <p:transition spd="med"/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游ゴシック Light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243</Words>
  <Application>Microsoft Macintosh PowerPoint</Application>
  <PresentationFormat>ワイド画面</PresentationFormat>
  <Paragraphs>39</Paragraphs>
  <Slides>2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4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2</vt:i4>
      </vt:variant>
    </vt:vector>
  </HeadingPairs>
  <TitlesOfParts>
    <vt:vector size="7" baseType="lpstr">
      <vt:lpstr>Meiryo UI</vt:lpstr>
      <vt:lpstr>游ゴシック</vt:lpstr>
      <vt:lpstr>游ゴシック Light</vt:lpstr>
      <vt:lpstr>Arial</vt:lpstr>
      <vt:lpstr>Office テーマ</vt:lpstr>
      <vt:lpstr>事例　福岡市におけるスマート農業の普及に貢献（いちご）</vt:lpstr>
      <vt:lpstr>事例　施設栽培のイチゴ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早苗 五十嵐</dc:creator>
  <cp:lastModifiedBy>早苗 五十嵐</cp:lastModifiedBy>
  <cp:revision>2</cp:revision>
  <dcterms:created xsi:type="dcterms:W3CDTF">2025-12-12T07:46:37Z</dcterms:created>
  <dcterms:modified xsi:type="dcterms:W3CDTF">2025-12-12T07:48:37Z</dcterms:modified>
</cp:coreProperties>
</file>