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9"/>
  </p:notesMasterIdLst>
  <p:sldIdLst>
    <p:sldId id="2146849496" r:id="rId6"/>
    <p:sldId id="2146849497" r:id="rId7"/>
    <p:sldId id="2146849499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849F9-1838-4974-8E87-C076D83DDEB8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2CFC2-18F2-43E0-80D0-0D8BB4CD72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79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2CFC2-18F2-43E0-80D0-0D8BB4CD72D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33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E310D-591E-424F-A23D-79203346B9C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5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C2588B-0E41-4705-C801-3AD346CE7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99A6122-FEAD-5E99-17DB-7E90E31D8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A23DDC-7403-6C94-D4ED-F2EBF277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C16C-12C2-4C98-A9D5-E88955784A8D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F45490-A350-C9CD-28B8-F3AB0494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0CFA13-730A-396D-265D-0417B967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D59B-3BEB-4179-8EAD-C044E1CD3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29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C63380-F6D5-FB7E-F4C8-9BD73F56A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420C0C-1B4F-B3E5-5D00-2E731DEFE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174B7E-9118-D89B-EC4C-17FB97A8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C16C-12C2-4C98-A9D5-E88955784A8D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16CB08-5E8E-CCA5-E861-71FB3083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1C099D-9762-0067-C70B-181C3B08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D59B-3BEB-4179-8EAD-C044E1CD3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54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6F3A531-A12A-BCAC-D1CF-0CE61C43A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87224D4-BA17-AE3D-A45B-3F935AF87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3B99B2-E634-FB33-02A1-40BF2EBB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C16C-12C2-4C98-A9D5-E88955784A8D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8C945D-B000-03E3-2442-0F585E0A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D08E2F-C991-88CD-C698-A22B92F1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D59B-3BEB-4179-8EAD-C044E1CD3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241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7ED207B-1D25-2EB1-202B-69F4361A34EC}"/>
              </a:ext>
            </a:extLst>
          </p:cNvPr>
          <p:cNvSpPr/>
          <p:nvPr userDrawn="1"/>
        </p:nvSpPr>
        <p:spPr>
          <a:xfrm>
            <a:off x="0" y="15965"/>
            <a:ext cx="12192000" cy="6858000"/>
          </a:xfrm>
          <a:prstGeom prst="rect">
            <a:avLst/>
          </a:prstGeom>
          <a:solidFill>
            <a:srgbClr val="90C4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96137506-11C0-B3B2-898A-F67ED33F3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4686226" y="-252806"/>
            <a:ext cx="8386546" cy="877896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BFC94F9-A0C1-7E25-0307-78A7A28D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58" y="2798634"/>
            <a:ext cx="10181083" cy="6463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E957CD9-F955-09AF-9E2B-75B9B4302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458" y="4464167"/>
            <a:ext cx="5090542" cy="13024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kumimoji="1" lang="en-US" altLang="ja-JP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C51C2C-B28C-B752-6AC9-46BCDB6E91C5}"/>
              </a:ext>
            </a:extLst>
          </p:cNvPr>
          <p:cNvSpPr txBox="1"/>
          <p:nvPr userDrawn="1"/>
        </p:nvSpPr>
        <p:spPr>
          <a:xfrm>
            <a:off x="1005458" y="3767346"/>
            <a:ext cx="3047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グリーン株式会社</a:t>
            </a:r>
          </a:p>
        </p:txBody>
      </p:sp>
    </p:spTree>
    <p:extLst>
      <p:ext uri="{BB962C8B-B14F-4D97-AF65-F5344CB8AC3E}">
        <p14:creationId xmlns:p14="http://schemas.microsoft.com/office/powerpoint/2010/main" val="424512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06454A-DEDD-4F2A-3D97-C12AD793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2011"/>
            <a:ext cx="10181083" cy="382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FEC4228-3FB2-0DC5-1DC6-4623AFE8FF98}"/>
              </a:ext>
            </a:extLst>
          </p:cNvPr>
          <p:cNvSpPr/>
          <p:nvPr userDrawn="1"/>
        </p:nvSpPr>
        <p:spPr>
          <a:xfrm flipV="1">
            <a:off x="3" y="368082"/>
            <a:ext cx="584197" cy="118678"/>
          </a:xfrm>
          <a:prstGeom prst="rect">
            <a:avLst/>
          </a:prstGeom>
          <a:gradFill flip="none" rotWithShape="1">
            <a:gsLst>
              <a:gs pos="88000">
                <a:srgbClr val="90C421"/>
              </a:gs>
              <a:gs pos="0">
                <a:srgbClr val="009944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D8BC21D4-7E3C-9A70-D1CE-7AC0FC51B5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754" y="281973"/>
            <a:ext cx="1126233" cy="290897"/>
          </a:xfrm>
          <a:prstGeom prst="rect">
            <a:avLst/>
          </a:prstGeom>
        </p:spPr>
      </p:pic>
      <p:sp>
        <p:nvSpPr>
          <p:cNvPr id="14" name="字幕 2">
            <a:extLst>
              <a:ext uri="{FF2B5EF4-FFF2-40B4-BE49-F238E27FC236}">
                <a16:creationId xmlns:a16="http://schemas.microsoft.com/office/drawing/2014/main" id="{B840D412-D14E-1555-8030-EDD9F9532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512" y="656503"/>
            <a:ext cx="11504299" cy="1302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テキスト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45423A-E754-5650-6271-93CC1C684259}"/>
              </a:ext>
            </a:extLst>
          </p:cNvPr>
          <p:cNvSpPr txBox="1"/>
          <p:nvPr userDrawn="1"/>
        </p:nvSpPr>
        <p:spPr>
          <a:xfrm>
            <a:off x="10471176" y="6406750"/>
            <a:ext cx="1482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Confidential</a:t>
            </a:r>
            <a:endParaRPr kumimoji="1" lang="ja-JP" altLang="en-US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65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セクション見出し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26F099-30C5-456B-B69C-8E32C4754CF3}"/>
              </a:ext>
            </a:extLst>
          </p:cNvPr>
          <p:cNvSpPr/>
          <p:nvPr userDrawn="1"/>
        </p:nvSpPr>
        <p:spPr>
          <a:xfrm>
            <a:off x="0" y="1837944"/>
            <a:ext cx="12192000" cy="2807208"/>
          </a:xfrm>
          <a:prstGeom prst="rect">
            <a:avLst/>
          </a:prstGeom>
          <a:gradFill>
            <a:gsLst>
              <a:gs pos="49000">
                <a:srgbClr val="90C421"/>
              </a:gs>
              <a:gs pos="100000">
                <a:srgbClr val="009944"/>
              </a:gs>
              <a:gs pos="0">
                <a:srgbClr val="92D050"/>
              </a:gs>
              <a:gs pos="100000">
                <a:srgbClr val="009944"/>
              </a:gs>
              <a:gs pos="100000">
                <a:srgbClr val="00994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pic>
        <p:nvPicPr>
          <p:cNvPr id="8" name="図 7" descr="写真と文字の加工写真&#10;&#10;低い精度で自動的に生成された説明">
            <a:extLst>
              <a:ext uri="{FF2B5EF4-FFF2-40B4-BE49-F238E27FC236}">
                <a16:creationId xmlns:a16="http://schemas.microsoft.com/office/drawing/2014/main" id="{57051774-6971-408A-A8F9-7231D448D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9452" y="1837945"/>
            <a:ext cx="5153025" cy="280720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3712A0D-886C-43D2-95CD-950ED124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4" y="2047747"/>
            <a:ext cx="7445503" cy="2387600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466D4F0-0226-4124-9C2E-187E7B88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481" y="4907756"/>
            <a:ext cx="9144000" cy="16557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/>
              <a:t>マスター字幕の書式設定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6016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F66DF2-5656-3343-FE25-F7C5BE60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846982-F3F1-DED4-DF05-2774DA970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3C7661-9653-BFD6-156B-DCB18288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C16C-12C2-4C98-A9D5-E88955784A8D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55381F-AD72-48C8-3CC4-6E582673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E3DD6B-5460-6E64-C13C-C8931101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D59B-3BEB-4179-8EAD-C044E1CD3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8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717041-F44B-5404-EC62-512B9F1D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953A82-994B-9634-C25B-81ACE8B26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A72B62-3983-63D4-5553-5BFAFC1A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C16C-12C2-4C98-A9D5-E88955784A8D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751748-5572-9181-617F-A603CAC27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829F39-F1AE-8AA6-6B7E-5653AA19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D59B-3BEB-4179-8EAD-C044E1CD3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1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FB8527-CEED-5815-1116-53D3CF31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09E5C8-687E-2FA7-19B9-1BE1E0AC7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F8B19F-EA1D-374A-15EF-927092F41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079A25-4CAC-8D2E-676B-2EF02575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C16C-12C2-4C98-A9D5-E88955784A8D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7FE89B-0425-F73E-A4C3-D78C045B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062915-5254-70D5-9848-8A950351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D59B-3BEB-4179-8EAD-C044E1CD3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82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01C86B-0523-2158-67C8-2D3E7022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B8F841-0293-79AF-F951-888E0B0D4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701C04-59A3-4FE4-2640-6CA764E4C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41AE843-0FFD-28F9-EDED-C36A1C471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E81369E-F133-F09F-043C-81BA8F353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2753016-02E8-406D-A1F5-C0615B0E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C16C-12C2-4C98-A9D5-E88955784A8D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D008345-FB7A-7738-F6AA-E5C20905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B61F8B-0862-67E8-B6D5-50E59FC5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D59B-3BEB-4179-8EAD-C044E1CD3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76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7361E-E18E-9A08-14CF-C10AA4A3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01C8019-BE7E-EDF6-28C4-596D3D7D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C16C-12C2-4C98-A9D5-E88955784A8D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C10DACB-DD0C-D473-C717-55C3A471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15FCB6D-E345-17E3-B2DD-C1BDDFB6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D59B-3BEB-4179-8EAD-C044E1CD3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21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AC8092-3C8A-2B0B-9ECC-39B32FBB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C16C-12C2-4C98-A9D5-E88955784A8D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A8DD90-B8D0-4FD5-AB72-90F6FB16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FCF30E-AF9F-6EB5-C786-434B029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D59B-3BEB-4179-8EAD-C044E1CD3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54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5ACED2-EDDE-8109-120F-4D39E01A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29B4AA-50A7-85F4-19DA-BED92A8C2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C98332-1C62-3C82-734B-877A0EEB1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0E974D-BBB4-DCAD-59D8-05EA0335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C16C-12C2-4C98-A9D5-E88955784A8D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66F2BC-B826-8EE4-83C3-31DB47E3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CFADD2-A2C4-0668-F103-19D4301C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D59B-3BEB-4179-8EAD-C044E1CD3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87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8BA3B4-37AE-43E3-A480-AC1A81C8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EFBDB2-E0ED-E8A1-54FF-383113DC7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9E1245-CC8C-8454-4DD1-F25BF3CB9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B22766-9855-4265-3EF1-18EC4E04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C16C-12C2-4C98-A9D5-E88955784A8D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00C5E0-5B87-6F84-DA53-E48698AB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7C2D61-17AE-7F4E-5699-235C05C8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D59B-3BEB-4179-8EAD-C044E1CD3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95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3EB0544-3C51-7085-3521-3B4D1E9B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7C15DB-3543-E408-5AB8-B7CBFA869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22F542-4C74-340C-8090-97ECCE3A0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5C16C-12C2-4C98-A9D5-E88955784A8D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9BB040-8732-C3D6-BCDF-AC819A9E9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B46BF4-3317-D1AC-5751-DA60F2B4D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42D59B-3BEB-4179-8EAD-C044E1CD39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7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1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D9C11-AAC4-C398-D4E0-3923F3486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4FF04D-79C2-E772-7716-967281028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" y="2047747"/>
            <a:ext cx="7010400" cy="2387600"/>
          </a:xfrm>
        </p:spPr>
        <p:txBody>
          <a:bodyPr/>
          <a:lstStyle/>
          <a:p>
            <a:pPr algn="ctr"/>
            <a:r>
              <a:rPr lang="ja-JP" altLang="en-US" sz="3733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卸価格／希望小売価格</a:t>
            </a:r>
            <a:endParaRPr lang="ja-JP" altLang="en-US" sz="373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F86B29-8337-E96E-61B1-9CE87073DC30}"/>
              </a:ext>
            </a:extLst>
          </p:cNvPr>
          <p:cNvSpPr txBox="1"/>
          <p:nvPr/>
        </p:nvSpPr>
        <p:spPr>
          <a:xfrm>
            <a:off x="6532346" y="460729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052" name="Picture 4" descr="e-kakashi">
            <a:extLst>
              <a:ext uri="{FF2B5EF4-FFF2-40B4-BE49-F238E27FC236}">
                <a16:creationId xmlns:a16="http://schemas.microsoft.com/office/drawing/2014/main" id="{A7F8068D-9A59-687F-E899-5CC633C30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87" y="2033304"/>
            <a:ext cx="40576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975FE9-0825-2ECD-D745-AC3B44922BC7}"/>
              </a:ext>
            </a:extLst>
          </p:cNvPr>
          <p:cNvSpPr txBox="1"/>
          <p:nvPr/>
        </p:nvSpPr>
        <p:spPr>
          <a:xfrm>
            <a:off x="9328728" y="6493497"/>
            <a:ext cx="2863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b="1" i="0" dirty="0">
                <a:solidFill>
                  <a:srgbClr val="FF0000"/>
                </a:solidFill>
                <a:effectLst/>
              </a:rPr>
              <a:t>【confidential information】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1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20E0C-85C9-C0ED-7EE3-5DCB41CB3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99981F-A11A-1DDC-65D6-8A8FE790271D}"/>
              </a:ext>
            </a:extLst>
          </p:cNvPr>
          <p:cNvSpPr txBox="1"/>
          <p:nvPr/>
        </p:nvSpPr>
        <p:spPr>
          <a:xfrm>
            <a:off x="5431367" y="34041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（金額は全て税抜き表記）</a:t>
            </a:r>
            <a:endParaRPr lang="ja-JP" altLang="ja-JP" sz="1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Century" panose="020406040505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67AE59-F743-205A-7E99-B4EB7A4B8B05}"/>
              </a:ext>
            </a:extLst>
          </p:cNvPr>
          <p:cNvSpPr txBox="1"/>
          <p:nvPr/>
        </p:nvSpPr>
        <p:spPr>
          <a:xfrm>
            <a:off x="5431367" y="42624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（金額は全て税抜き表記）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r">
              <a:buNone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※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ご利用期間中は代理店手数料として継続して支払われます。</a:t>
            </a:r>
            <a:endParaRPr lang="ja-JP" altLang="ja-JP" sz="1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Century" panose="020406040505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8B5B86-CEF4-6114-F7C5-6779CEDB339F}"/>
              </a:ext>
            </a:extLst>
          </p:cNvPr>
          <p:cNvSpPr txBox="1"/>
          <p:nvPr/>
        </p:nvSpPr>
        <p:spPr>
          <a:xfrm>
            <a:off x="909589" y="332724"/>
            <a:ext cx="1801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2025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年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10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月現在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FC8097-8D99-E8CF-4930-2D54D9519D75}"/>
              </a:ext>
            </a:extLst>
          </p:cNvPr>
          <p:cNvSpPr txBox="1"/>
          <p:nvPr/>
        </p:nvSpPr>
        <p:spPr>
          <a:xfrm>
            <a:off x="9328728" y="6493497"/>
            <a:ext cx="2863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200" b="1" i="0" dirty="0">
                <a:solidFill>
                  <a:srgbClr val="FF0000"/>
                </a:solidFill>
                <a:effectLst/>
              </a:rPr>
              <a:t>【confidential information】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07F9400-22EC-E97C-1FE0-3AFCA3A96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73012"/>
              </p:ext>
            </p:extLst>
          </p:nvPr>
        </p:nvGraphicFramePr>
        <p:xfrm>
          <a:off x="664632" y="609723"/>
          <a:ext cx="10862735" cy="347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547">
                  <a:extLst>
                    <a:ext uri="{9D8B030D-6E8A-4147-A177-3AD203B41FA5}">
                      <a16:colId xmlns:a16="http://schemas.microsoft.com/office/drawing/2014/main" val="1424360061"/>
                    </a:ext>
                  </a:extLst>
                </a:gridCol>
                <a:gridCol w="2172547">
                  <a:extLst>
                    <a:ext uri="{9D8B030D-6E8A-4147-A177-3AD203B41FA5}">
                      <a16:colId xmlns:a16="http://schemas.microsoft.com/office/drawing/2014/main" val="1140233954"/>
                    </a:ext>
                  </a:extLst>
                </a:gridCol>
                <a:gridCol w="2172547">
                  <a:extLst>
                    <a:ext uri="{9D8B030D-6E8A-4147-A177-3AD203B41FA5}">
                      <a16:colId xmlns:a16="http://schemas.microsoft.com/office/drawing/2014/main" val="3881756290"/>
                    </a:ext>
                  </a:extLst>
                </a:gridCol>
                <a:gridCol w="2172547">
                  <a:extLst>
                    <a:ext uri="{9D8B030D-6E8A-4147-A177-3AD203B41FA5}">
                      <a16:colId xmlns:a16="http://schemas.microsoft.com/office/drawing/2014/main" val="247016586"/>
                    </a:ext>
                  </a:extLst>
                </a:gridCol>
                <a:gridCol w="2172547">
                  <a:extLst>
                    <a:ext uri="{9D8B030D-6E8A-4147-A177-3AD203B41FA5}">
                      <a16:colId xmlns:a16="http://schemas.microsoft.com/office/drawing/2014/main" val="1560885115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400" b="1" dirty="0">
                          <a:solidFill>
                            <a:schemeClr val="bg1"/>
                          </a:solidFill>
                          <a:effectLst/>
                        </a:rPr>
                        <a:t>名称</a:t>
                      </a:r>
                      <a:endParaRPr lang="ja-JP" sz="1400" b="1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400" b="1" dirty="0">
                          <a:solidFill>
                            <a:schemeClr val="bg1"/>
                          </a:solidFill>
                          <a:effectLst/>
                        </a:rPr>
                        <a:t>商品名</a:t>
                      </a:r>
                      <a:endParaRPr lang="ja-JP" sz="1400" b="1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400" b="1" dirty="0">
                          <a:solidFill>
                            <a:schemeClr val="bg1"/>
                          </a:solidFill>
                          <a:effectLst/>
                        </a:rPr>
                        <a:t>卸価格（単価）</a:t>
                      </a:r>
                      <a:endParaRPr lang="ja-JP" sz="1400" b="1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400" b="1" dirty="0">
                          <a:solidFill>
                            <a:schemeClr val="bg1"/>
                          </a:solidFill>
                          <a:effectLst/>
                        </a:rPr>
                        <a:t>希望小売価格（単価）</a:t>
                      </a:r>
                      <a:endParaRPr lang="ja-JP" sz="1400" b="1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粗利益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42195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e-</a:t>
                      </a:r>
                      <a:r>
                        <a:rPr lang="en-US" sz="1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kakashi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機器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TED Portable IoT Gateway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103,900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129,800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25,900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1912845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オプション品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温湿度センサー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6,500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7,000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2535877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オプション品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日射センサー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32,500</a:t>
                      </a:r>
                      <a:r>
                        <a:rPr lang="ja-JP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35,300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2,800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2238325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オプション品</a:t>
                      </a:r>
                      <a:endParaRPr lang="ja-JP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土壌センサー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45,400</a:t>
                      </a:r>
                      <a:r>
                        <a:rPr lang="ja-JP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49,200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742552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オプション品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サーミスター（</a:t>
                      </a: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点温度計）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12,000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570"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14,000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570"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14,000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335194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オプション品</a:t>
                      </a:r>
                      <a:endParaRPr lang="ja-JP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</a:t>
                      </a:r>
                      <a:r>
                        <a:rPr lang="en-US" sz="1200" b="1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センサー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46,200</a:t>
                      </a:r>
                      <a:r>
                        <a:rPr lang="ja-JP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50,100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50,100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4308564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オプション品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アダプター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10,500</a:t>
                      </a:r>
                      <a:r>
                        <a:rPr lang="ja-JP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11,300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11,300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1044003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999FEA0D-25BC-53CE-1189-EE95B532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01801"/>
              </p:ext>
            </p:extLst>
          </p:nvPr>
        </p:nvGraphicFramePr>
        <p:xfrm>
          <a:off x="664632" y="4725743"/>
          <a:ext cx="10862735" cy="173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547">
                  <a:extLst>
                    <a:ext uri="{9D8B030D-6E8A-4147-A177-3AD203B41FA5}">
                      <a16:colId xmlns:a16="http://schemas.microsoft.com/office/drawing/2014/main" val="235944820"/>
                    </a:ext>
                  </a:extLst>
                </a:gridCol>
                <a:gridCol w="2172547">
                  <a:extLst>
                    <a:ext uri="{9D8B030D-6E8A-4147-A177-3AD203B41FA5}">
                      <a16:colId xmlns:a16="http://schemas.microsoft.com/office/drawing/2014/main" val="2129959382"/>
                    </a:ext>
                  </a:extLst>
                </a:gridCol>
                <a:gridCol w="4345094">
                  <a:extLst>
                    <a:ext uri="{9D8B030D-6E8A-4147-A177-3AD203B41FA5}">
                      <a16:colId xmlns:a16="http://schemas.microsoft.com/office/drawing/2014/main" val="1742297293"/>
                    </a:ext>
                  </a:extLst>
                </a:gridCol>
                <a:gridCol w="2172547">
                  <a:extLst>
                    <a:ext uri="{9D8B030D-6E8A-4147-A177-3AD203B41FA5}">
                      <a16:colId xmlns:a16="http://schemas.microsoft.com/office/drawing/2014/main" val="1786944572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名称</a:t>
                      </a:r>
                      <a:endParaRPr lang="ja-JP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サービス</a:t>
                      </a:r>
                      <a:r>
                        <a:rPr lang="ja-JP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名</a:t>
                      </a:r>
                      <a:endParaRPr lang="ja-JP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定価（提供料金月額）</a:t>
                      </a:r>
                      <a:r>
                        <a:rPr lang="en-US" altLang="ja-JP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×12</a:t>
                      </a:r>
                      <a:r>
                        <a:rPr lang="ja-JP" alt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ヵ月（年額）</a:t>
                      </a: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/>
                        <a:t>代理店手数料（年額）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70851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サービス料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接続料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980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円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台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×12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ヵ月＝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11,760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円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1,176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円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台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930605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サービス料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クラウド利用料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3,980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円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契約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×12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ヵ月＝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47,760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円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契約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4,776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円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契約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7840315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サービス料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Century" panose="02040604050505020304" pitchFamily="18" charset="0"/>
                        </a:rPr>
                        <a:t>e-</a:t>
                      </a:r>
                      <a:r>
                        <a:rPr lang="en-US" altLang="ja-JP" sz="1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Century" panose="02040604050505020304" pitchFamily="18" charset="0"/>
                        </a:rPr>
                        <a:t>kakashi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Century" panose="02040604050505020304" pitchFamily="18" charset="0"/>
                        </a:rPr>
                        <a:t> 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Century" panose="02040604050505020304" pitchFamily="18" charset="0"/>
                        </a:rPr>
                        <a:t>Analytics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利用料</a:t>
                      </a:r>
                      <a:endParaRPr lang="ja-JP" alt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10,000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円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契約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×12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ヵ月＝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120,000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円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契約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12,000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円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契約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1722109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D7E1B2-7DD4-3679-AA66-7AF4971CD2B7}"/>
              </a:ext>
            </a:extLst>
          </p:cNvPr>
          <p:cNvSpPr txBox="1"/>
          <p:nvPr/>
        </p:nvSpPr>
        <p:spPr>
          <a:xfrm>
            <a:off x="909587" y="4446835"/>
            <a:ext cx="89286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【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2025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年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10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月現在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　　　　　　　　　　　　　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513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20E0C-85C9-C0ED-7EE3-5DCB41CB3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99981F-A11A-1DDC-65D6-8A8FE790271D}"/>
              </a:ext>
            </a:extLst>
          </p:cNvPr>
          <p:cNvSpPr txBox="1"/>
          <p:nvPr/>
        </p:nvSpPr>
        <p:spPr>
          <a:xfrm>
            <a:off x="5431367" y="34041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（金額は全て税抜き表記）</a:t>
            </a:r>
            <a:endParaRPr kumimoji="1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Century" panose="020406040505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67AE59-F743-205A-7E99-B4EB7A4B8B05}"/>
              </a:ext>
            </a:extLst>
          </p:cNvPr>
          <p:cNvSpPr txBox="1"/>
          <p:nvPr/>
        </p:nvSpPr>
        <p:spPr>
          <a:xfrm>
            <a:off x="3263896" y="444874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（金額は全て税抜き表記）</a:t>
            </a:r>
            <a:endParaRPr kumimoji="1" lang="ja-JP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Century" panose="020406040505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8B5B86-CEF4-6114-F7C5-6779CEDB339F}"/>
              </a:ext>
            </a:extLst>
          </p:cNvPr>
          <p:cNvSpPr txBox="1"/>
          <p:nvPr/>
        </p:nvSpPr>
        <p:spPr>
          <a:xfrm>
            <a:off x="909589" y="332724"/>
            <a:ext cx="1801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【2025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月現在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】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FC8097-8D99-E8CF-4930-2D54D9519D75}"/>
              </a:ext>
            </a:extLst>
          </p:cNvPr>
          <p:cNvSpPr txBox="1"/>
          <p:nvPr/>
        </p:nvSpPr>
        <p:spPr>
          <a:xfrm>
            <a:off x="9328728" y="6493497"/>
            <a:ext cx="2863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【confidential information】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07F9400-22EC-E97C-1FE0-3AFCA3A961AD}"/>
              </a:ext>
            </a:extLst>
          </p:cNvPr>
          <p:cNvGraphicFramePr>
            <a:graphicFrameLocks noGrp="1"/>
          </p:cNvGraphicFramePr>
          <p:nvPr/>
        </p:nvGraphicFramePr>
        <p:xfrm>
          <a:off x="664632" y="609723"/>
          <a:ext cx="10862735" cy="347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547">
                  <a:extLst>
                    <a:ext uri="{9D8B030D-6E8A-4147-A177-3AD203B41FA5}">
                      <a16:colId xmlns:a16="http://schemas.microsoft.com/office/drawing/2014/main" val="1424360061"/>
                    </a:ext>
                  </a:extLst>
                </a:gridCol>
                <a:gridCol w="2172547">
                  <a:extLst>
                    <a:ext uri="{9D8B030D-6E8A-4147-A177-3AD203B41FA5}">
                      <a16:colId xmlns:a16="http://schemas.microsoft.com/office/drawing/2014/main" val="1140233954"/>
                    </a:ext>
                  </a:extLst>
                </a:gridCol>
                <a:gridCol w="2172547">
                  <a:extLst>
                    <a:ext uri="{9D8B030D-6E8A-4147-A177-3AD203B41FA5}">
                      <a16:colId xmlns:a16="http://schemas.microsoft.com/office/drawing/2014/main" val="3881756290"/>
                    </a:ext>
                  </a:extLst>
                </a:gridCol>
                <a:gridCol w="2172547">
                  <a:extLst>
                    <a:ext uri="{9D8B030D-6E8A-4147-A177-3AD203B41FA5}">
                      <a16:colId xmlns:a16="http://schemas.microsoft.com/office/drawing/2014/main" val="247016586"/>
                    </a:ext>
                  </a:extLst>
                </a:gridCol>
                <a:gridCol w="2172547">
                  <a:extLst>
                    <a:ext uri="{9D8B030D-6E8A-4147-A177-3AD203B41FA5}">
                      <a16:colId xmlns:a16="http://schemas.microsoft.com/office/drawing/2014/main" val="1560885115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400" b="1" dirty="0">
                          <a:solidFill>
                            <a:schemeClr val="bg1"/>
                          </a:solidFill>
                          <a:effectLst/>
                        </a:rPr>
                        <a:t>名称</a:t>
                      </a:r>
                      <a:endParaRPr lang="ja-JP" sz="1400" b="1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400" b="1" dirty="0">
                          <a:solidFill>
                            <a:schemeClr val="bg1"/>
                          </a:solidFill>
                          <a:effectLst/>
                        </a:rPr>
                        <a:t>商品名</a:t>
                      </a:r>
                      <a:endParaRPr lang="ja-JP" sz="1400" b="1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400" b="1" dirty="0">
                          <a:solidFill>
                            <a:schemeClr val="bg1"/>
                          </a:solidFill>
                          <a:effectLst/>
                        </a:rPr>
                        <a:t>卸価格（単価）</a:t>
                      </a:r>
                      <a:endParaRPr lang="ja-JP" sz="1400" b="1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400" b="1" dirty="0">
                          <a:solidFill>
                            <a:schemeClr val="bg1"/>
                          </a:solidFill>
                          <a:effectLst/>
                        </a:rPr>
                        <a:t>希望小売価格（単価）</a:t>
                      </a:r>
                      <a:endParaRPr lang="ja-JP" sz="1400" b="1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粗利益（台）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42195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e-</a:t>
                      </a:r>
                      <a:r>
                        <a:rPr lang="en-US" sz="1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kakashi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機器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TED Portable IoT Gateway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103,900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129,800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25,900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1912845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オプション品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温湿度センサー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6,500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7,000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2535877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オプション品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日射センサー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32,500</a:t>
                      </a:r>
                      <a:r>
                        <a:rPr lang="ja-JP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35,300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2,800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2238325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オプション品</a:t>
                      </a:r>
                      <a:endParaRPr lang="ja-JP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土壌センサー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45,400</a:t>
                      </a:r>
                      <a:r>
                        <a:rPr lang="ja-JP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49,200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Century" panose="02040604050505020304" pitchFamily="18" charset="0"/>
                        </a:rPr>
                        <a:t>3,800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Century" panose="02040604050505020304" pitchFamily="18" charset="0"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742552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オプション品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サーミスター（</a:t>
                      </a: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点温度計）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12,000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570"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14,000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570"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2,000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335194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オプション品</a:t>
                      </a:r>
                      <a:endParaRPr lang="ja-JP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</a:t>
                      </a:r>
                      <a:r>
                        <a:rPr lang="en-US" sz="1200" b="1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センサー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46,200</a:t>
                      </a:r>
                      <a:r>
                        <a:rPr lang="ja-JP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50,100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3,900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4308564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オプション品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アダプター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10,500</a:t>
                      </a:r>
                      <a:r>
                        <a:rPr lang="ja-JP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11,300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円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1044003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999FEA0D-25BC-53CE-1189-EE95B532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362497"/>
              </p:ext>
            </p:extLst>
          </p:nvPr>
        </p:nvGraphicFramePr>
        <p:xfrm>
          <a:off x="664632" y="4725743"/>
          <a:ext cx="8690188" cy="173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547">
                  <a:extLst>
                    <a:ext uri="{9D8B030D-6E8A-4147-A177-3AD203B41FA5}">
                      <a16:colId xmlns:a16="http://schemas.microsoft.com/office/drawing/2014/main" val="235944820"/>
                    </a:ext>
                  </a:extLst>
                </a:gridCol>
                <a:gridCol w="2172547">
                  <a:extLst>
                    <a:ext uri="{9D8B030D-6E8A-4147-A177-3AD203B41FA5}">
                      <a16:colId xmlns:a16="http://schemas.microsoft.com/office/drawing/2014/main" val="2129959382"/>
                    </a:ext>
                  </a:extLst>
                </a:gridCol>
                <a:gridCol w="2172547">
                  <a:extLst>
                    <a:ext uri="{9D8B030D-6E8A-4147-A177-3AD203B41FA5}">
                      <a16:colId xmlns:a16="http://schemas.microsoft.com/office/drawing/2014/main" val="3677777357"/>
                    </a:ext>
                  </a:extLst>
                </a:gridCol>
                <a:gridCol w="2172547">
                  <a:extLst>
                    <a:ext uri="{9D8B030D-6E8A-4147-A177-3AD203B41FA5}">
                      <a16:colId xmlns:a16="http://schemas.microsoft.com/office/drawing/2014/main" val="1786944572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名称</a:t>
                      </a:r>
                      <a:endParaRPr lang="ja-JP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サービス</a:t>
                      </a:r>
                      <a:r>
                        <a:rPr lang="ja-JP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名</a:t>
                      </a:r>
                      <a:endParaRPr lang="ja-JP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定価（提供料金月額）</a:t>
                      </a:r>
                      <a:endParaRPr lang="ja-JP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/>
                        <a:t>代理店手数料（年額）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70851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サービス料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接続料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980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円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台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1,176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円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台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930605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サービス料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クラウド 利用料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3,980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円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契約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4,776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円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契約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7840315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サービス料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Century" panose="02040604050505020304" pitchFamily="18" charset="0"/>
                        </a:rPr>
                        <a:t>e-</a:t>
                      </a:r>
                      <a:r>
                        <a:rPr lang="en-US" altLang="ja-JP" sz="1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Century" panose="02040604050505020304" pitchFamily="18" charset="0"/>
                        </a:rPr>
                        <a:t>kakashi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Century" panose="02040604050505020304" pitchFamily="18" charset="0"/>
                        </a:rPr>
                        <a:t> 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Century" panose="02040604050505020304" pitchFamily="18" charset="0"/>
                        </a:rPr>
                        <a:t>Analytics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明朝" panose="02020609040205080304" pitchFamily="17" charset="-128"/>
                          <a:cs typeface="Century" panose="02040604050505020304" pitchFamily="18" charset="0"/>
                        </a:rPr>
                        <a:t> 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利用料</a:t>
                      </a:r>
                      <a:endParaRPr lang="ja-JP" alt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10,000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円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契約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12,000</a:t>
                      </a:r>
                      <a:r>
                        <a:rPr 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円</a:t>
                      </a:r>
                      <a:r>
                        <a:rPr lang="en-US" altLang="ja-JP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契約</a:t>
                      </a:r>
                      <a:endParaRPr 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ＭＳ 明朝" panose="02020609040205080304" pitchFamily="17" charset="-128"/>
                        <a:cs typeface="Century" panose="020406040505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1722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76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テーマ">
  <a:themeElements>
    <a:clrScheme name="ペーパー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736248-a964-4e2a-a856-c6af8f2d9620">
      <Terms xmlns="http://schemas.microsoft.com/office/infopath/2007/PartnerControls"/>
    </lcf76f155ced4ddcb4097134ff3c332f>
    <TaxCatchAll xmlns="d8fe4140-f5fc-4447-a553-ea368c76105c" xsi:nil="true"/>
    <_Flow_SignoffStatus xmlns="9b736248-a964-4e2a-a856-c6af8f2d96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8584C1D7D174C4C8335BC79D338615B" ma:contentTypeVersion="15" ma:contentTypeDescription="新しいドキュメントを作成します。" ma:contentTypeScope="" ma:versionID="64d347de709f0847b2a0e2f9453ae379">
  <xsd:schema xmlns:xsd="http://www.w3.org/2001/XMLSchema" xmlns:xs="http://www.w3.org/2001/XMLSchema" xmlns:p="http://schemas.microsoft.com/office/2006/metadata/properties" xmlns:ns2="9b736248-a964-4e2a-a856-c6af8f2d9620" xmlns:ns3="d8fe4140-f5fc-4447-a553-ea368c76105c" targetNamespace="http://schemas.microsoft.com/office/2006/metadata/properties" ma:root="true" ma:fieldsID="eaff68fe138ae8af4f8d26dcf38c6e14" ns2:_="" ns3:_="">
    <xsd:import namespace="9b736248-a964-4e2a-a856-c6af8f2d9620"/>
    <xsd:import namespace="d8fe4140-f5fc-4447-a553-ea368c7610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_Flow_SignoffStatu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36248-a964-4e2a-a856-c6af8f2d96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12" nillable="true" ma:displayName="承認の状態" ma:internalName="_x0024_Resources_x003a_core_x002c_Signoff_Status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599521df-46f7-4d0a-b105-a40d09ca02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e4140-f5fc-4447-a553-ea368c76105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731324a-f3f1-41cc-89d5-755d5dad5776}" ma:internalName="TaxCatchAll" ma:showField="CatchAllData" ma:web="d8fe4140-f5fc-4447-a553-ea368c7610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805D13-2C29-4B74-8DD8-D7F46EC57F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B8E724-34C0-4FC9-BFA8-E004EB507794}">
  <ds:schemaRefs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902cf8af-e3a2-42f7-8ade-e258aedc0ff6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E512C5B-54E9-4B73-A753-4A14A7671260}"/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378</Words>
  <Application>Microsoft Office PowerPoint</Application>
  <PresentationFormat>ワイド画面</PresentationFormat>
  <Paragraphs>126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Meiryo UI</vt:lpstr>
      <vt:lpstr>游ゴシック</vt:lpstr>
      <vt:lpstr>游ゴシック Light</vt:lpstr>
      <vt:lpstr>Arial</vt:lpstr>
      <vt:lpstr>Century</vt:lpstr>
      <vt:lpstr>Office テーマ</vt:lpstr>
      <vt:lpstr>1_Office テーマ</vt:lpstr>
      <vt:lpstr>　　　　　　　　　　　卸価格／希望小売価格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Masuhara Shin</dc:creator>
  <cp:lastModifiedBy>Masuhara Shin</cp:lastModifiedBy>
  <cp:revision>9</cp:revision>
  <dcterms:created xsi:type="dcterms:W3CDTF">2025-10-16T06:31:55Z</dcterms:created>
  <dcterms:modified xsi:type="dcterms:W3CDTF">2025-10-17T04:58:41Z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0x01010058584C1D7D174C4C8335BC79D338615B</vt:lpwstr>
  </property>
</Properties>
</file>